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20" r:id="rId2"/>
    <p:sldMasterId id="2147483822" r:id="rId3"/>
  </p:sldMasterIdLst>
  <p:notesMasterIdLst>
    <p:notesMasterId r:id="rId98"/>
  </p:notesMasterIdLst>
  <p:sldIdLst>
    <p:sldId id="256" r:id="rId4"/>
    <p:sldId id="605" r:id="rId5"/>
    <p:sldId id="608" r:id="rId6"/>
    <p:sldId id="483" r:id="rId7"/>
    <p:sldId id="503" r:id="rId8"/>
    <p:sldId id="517" r:id="rId9"/>
    <p:sldId id="516" r:id="rId10"/>
    <p:sldId id="611" r:id="rId11"/>
    <p:sldId id="612" r:id="rId12"/>
    <p:sldId id="519" r:id="rId13"/>
    <p:sldId id="518" r:id="rId14"/>
    <p:sldId id="521" r:id="rId15"/>
    <p:sldId id="520" r:id="rId16"/>
    <p:sldId id="524" r:id="rId17"/>
    <p:sldId id="523" r:id="rId18"/>
    <p:sldId id="528" r:id="rId19"/>
    <p:sldId id="529" r:id="rId20"/>
    <p:sldId id="522" r:id="rId21"/>
    <p:sldId id="525" r:id="rId22"/>
    <p:sldId id="526" r:id="rId23"/>
    <p:sldId id="527" r:id="rId24"/>
    <p:sldId id="575" r:id="rId25"/>
    <p:sldId id="570" r:id="rId26"/>
    <p:sldId id="530" r:id="rId27"/>
    <p:sldId id="531" r:id="rId28"/>
    <p:sldId id="532" r:id="rId29"/>
    <p:sldId id="533" r:id="rId30"/>
    <p:sldId id="546" r:id="rId31"/>
    <p:sldId id="545" r:id="rId32"/>
    <p:sldId id="535" r:id="rId33"/>
    <p:sldId id="547" r:id="rId34"/>
    <p:sldId id="537" r:id="rId35"/>
    <p:sldId id="548" r:id="rId36"/>
    <p:sldId id="539" r:id="rId37"/>
    <p:sldId id="549" r:id="rId38"/>
    <p:sldId id="541" r:id="rId39"/>
    <p:sldId id="550" r:id="rId40"/>
    <p:sldId id="543" r:id="rId41"/>
    <p:sldId id="551" r:id="rId42"/>
    <p:sldId id="576" r:id="rId43"/>
    <p:sldId id="577" r:id="rId44"/>
    <p:sldId id="552" r:id="rId45"/>
    <p:sldId id="553" r:id="rId46"/>
    <p:sldId id="554" r:id="rId47"/>
    <p:sldId id="595" r:id="rId48"/>
    <p:sldId id="596" r:id="rId49"/>
    <p:sldId id="597" r:id="rId50"/>
    <p:sldId id="598" r:id="rId51"/>
    <p:sldId id="599" r:id="rId52"/>
    <p:sldId id="600" r:id="rId53"/>
    <p:sldId id="601" r:id="rId54"/>
    <p:sldId id="606" r:id="rId55"/>
    <p:sldId id="555" r:id="rId56"/>
    <p:sldId id="592" r:id="rId57"/>
    <p:sldId id="591" r:id="rId58"/>
    <p:sldId id="593" r:id="rId59"/>
    <p:sldId id="589" r:id="rId60"/>
    <p:sldId id="590" r:id="rId61"/>
    <p:sldId id="588" r:id="rId62"/>
    <p:sldId id="594" r:id="rId63"/>
    <p:sldId id="607" r:id="rId64"/>
    <p:sldId id="557" r:id="rId65"/>
    <p:sldId id="558" r:id="rId66"/>
    <p:sldId id="559" r:id="rId67"/>
    <p:sldId id="560" r:id="rId68"/>
    <p:sldId id="561" r:id="rId69"/>
    <p:sldId id="578" r:id="rId70"/>
    <p:sldId id="562" r:id="rId71"/>
    <p:sldId id="564" r:id="rId72"/>
    <p:sldId id="563" r:id="rId73"/>
    <p:sldId id="565" r:id="rId74"/>
    <p:sldId id="566" r:id="rId75"/>
    <p:sldId id="567" r:id="rId76"/>
    <p:sldId id="463" r:id="rId77"/>
    <p:sldId id="464" r:id="rId78"/>
    <p:sldId id="466" r:id="rId79"/>
    <p:sldId id="465" r:id="rId80"/>
    <p:sldId id="467" r:id="rId81"/>
    <p:sldId id="568" r:id="rId82"/>
    <p:sldId id="569" r:id="rId83"/>
    <p:sldId id="574" r:id="rId84"/>
    <p:sldId id="571" r:id="rId85"/>
    <p:sldId id="572" r:id="rId86"/>
    <p:sldId id="573" r:id="rId87"/>
    <p:sldId id="579" r:id="rId88"/>
    <p:sldId id="580" r:id="rId89"/>
    <p:sldId id="508" r:id="rId90"/>
    <p:sldId id="602" r:id="rId91"/>
    <p:sldId id="514" r:id="rId92"/>
    <p:sldId id="603" r:id="rId93"/>
    <p:sldId id="604" r:id="rId94"/>
    <p:sldId id="515" r:id="rId95"/>
    <p:sldId id="609" r:id="rId96"/>
    <p:sldId id="610" r:id="rId97"/>
  </p:sldIdLst>
  <p:sldSz cx="12192000" cy="6858000"/>
  <p:notesSz cx="7099300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立恆 顏" initials="立恆" lastIdx="5" clrIdx="0">
    <p:extLst>
      <p:ext uri="{19B8F6BF-5375-455C-9EA6-DF929625EA0E}">
        <p15:presenceInfo xmlns:p15="http://schemas.microsoft.com/office/powerpoint/2012/main" userId="4fd5def74489a0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ea typeface="微軟正黑體" panose="020B0604030504040204" pitchFamily="34" charset="-120"/>
              </a:defRPr>
            </a:lvl1pPr>
          </a:lstStyle>
          <a:p>
            <a:fld id="{5617EDF8-A086-4AAA-BF46-6D4A7BEA0BFC}" type="datetimeFigureOut">
              <a:rPr lang="zh-TW" altLang="en-US" smtClean="0"/>
              <a:pPr/>
              <a:t>2019/11/28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ea typeface="微軟正黑體" panose="020B0604030504040204" pitchFamily="34" charset="-120"/>
              </a:defRPr>
            </a:lvl1pPr>
          </a:lstStyle>
          <a:p>
            <a:fld id="{D26EFDE5-5451-4E8A-B60D-0FE73C0DAB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036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552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760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494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649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733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384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10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219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290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049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20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890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844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266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186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687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280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65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373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7234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528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610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846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456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266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592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723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654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7541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940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224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3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0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0029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335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005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73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450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5639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9820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741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0159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259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78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9162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6803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916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2688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6157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6956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5763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8841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7840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7242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86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4011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2291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2913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4160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21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509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8442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58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5027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0987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716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1792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2018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3187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795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6045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2798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1416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5076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0637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4025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440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361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2017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3205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22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4075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1124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50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EFDE5-5451-4E8A-B60D-0FE73C0DAB1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88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166364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5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48A8-AD8B-4F46-9CFF-4C80C2C0FBA9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082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305E-C49F-49EC-86AB-CF413DB833C3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ABF513D-3FC7-4F16-A645-4CFBF0A7568D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52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48A8-AD8B-4F46-9CFF-4C80C2C0FBA9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779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7B1B-B27C-4A01-AEB9-8292FB8AFF32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19286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F483-12B7-480C-ADA6-634823BB3EC6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397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7B1B-B27C-4A01-AEB9-8292FB8AFF32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9947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7B1B-B27C-4A01-AEB9-8292FB8AFF32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84651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3A03-38EB-4F0D-8A15-2EF3EB9A5CD0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657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6276-1639-4DDF-BE32-ACA116A43077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986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7B1B-B27C-4A01-AEB9-8292FB8AFF32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723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CAC4-23D4-41BD-8160-251A919696EA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307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7B1B-B27C-4A01-AEB9-8292FB8AFF32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58061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305E-C49F-49EC-86AB-CF413DB833C3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5766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513D-3FC7-4F16-A645-4CFBF0A7568D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918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48A8-AD8B-4F46-9CFF-4C80C2C0FBA9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974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7B1B-B27C-4A01-AEB9-8292FB8AFF32}" type="datetime1">
              <a:rPr lang="zh-TW" altLang="en-US" smtClean="0"/>
              <a:pPr/>
              <a:t>2019/11/28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561987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F483-12B7-480C-ADA6-634823BB3EC6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664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7B1B-B27C-4A01-AEB9-8292FB8AFF32}" type="datetime1">
              <a:rPr lang="zh-TW" altLang="en-US" smtClean="0"/>
              <a:pPr/>
              <a:t>2019/11/28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94874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7B1B-B27C-4A01-AEB9-8292FB8AFF32}" type="datetime1">
              <a:rPr lang="zh-TW" altLang="en-US" smtClean="0"/>
              <a:pPr/>
              <a:t>2019/11/28</a:t>
            </a:fld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43530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3A03-38EB-4F0D-8A15-2EF3EB9A5CD0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974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6276-1639-4DDF-BE32-ACA116A43077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226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67128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3212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65F483-12B7-480C-ADA6-634823BB3EC6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005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127B1B-B27C-4A01-AEB9-8292FB8AFF32}" type="datetime1">
              <a:rPr lang="zh-TW" altLang="en-US" smtClean="0"/>
              <a:pPr/>
              <a:t>2019/11/28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84BF76-9D3D-49AB-9767-2519055A64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073844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7B1B-B27C-4A01-AEB9-8292FB8AFF32}" type="datetime1">
              <a:rPr lang="zh-TW" altLang="en-US" smtClean="0"/>
              <a:pPr/>
              <a:t>2019/11/28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902302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305E-C49F-49EC-86AB-CF413DB833C3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7801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513D-3FC7-4F16-A645-4CFBF0A7568D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7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EF84-0B2D-4AC5-86FE-455FF67F410B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18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0D5C-ABF4-43FA-88C2-85F73D8E276A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5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3A03-38EB-4F0D-8A15-2EF3EB9A5CD0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93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6276-1639-4DDF-BE32-ACA116A43077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03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B63A7-D660-4F00-AC74-5C1C8E705152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3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4C17-C0E0-49A8-8234-A42B19303ADE}" type="datetime1">
              <a:rPr lang="zh-TW" altLang="en-US" smtClean="0"/>
              <a:t>2019/11/28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33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  <a:ea typeface="微軟正黑體" panose="020B0604030504040204" pitchFamily="34" charset="-120"/>
              </a:defRPr>
            </a:lvl1pPr>
          </a:lstStyle>
          <a:p>
            <a:fld id="{E2127B1B-B27C-4A01-AEB9-8292FB8AFF32}" type="datetime1">
              <a:rPr lang="zh-TW" altLang="en-US" smtClean="0"/>
              <a:pPr/>
              <a:t>2019/11/28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ea typeface="微軟正黑體" panose="020B0604030504040204" pitchFamily="34" charset="-120"/>
              </a:defRPr>
            </a:lvl1pPr>
          </a:lstStyle>
          <a:p>
            <a:fld id="{E884BF76-9D3D-49AB-9767-2519055A64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0115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E2127B1B-B27C-4A01-AEB9-8292FB8AFF32}" type="datetime1">
              <a:rPr lang="zh-TW" altLang="en-US" smtClean="0"/>
              <a:pPr/>
              <a:t>2019/11/28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E884BF76-9D3D-49AB-9767-2519055A64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596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127B1B-B27C-4A01-AEB9-8292FB8AFF32}" type="datetime1">
              <a:rPr lang="zh-TW" altLang="en-US" smtClean="0"/>
              <a:pPr/>
              <a:t>2019/11/28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884BF76-9D3D-49AB-9767-2519055A647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45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B8A5-B863-45E9-ACE6-EC25558AF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5640"/>
            <a:ext cx="9144000" cy="456570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農業設施連結機構形狀優化技術報告</a:t>
            </a:r>
            <a:b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金屬工業研究發展中心</a:t>
            </a:r>
            <a:b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報告人：顏立恆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報告日期：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6D5EF-11B0-4CC7-81EB-C0F0589A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97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輕型</a:t>
            </a:r>
            <a:r>
              <a:rPr lang="en-US" altLang="zh-TW" sz="3600" dirty="0">
                <a:latin typeface="微軟正黑體" panose="020B0604030504040204" pitchFamily="34" charset="-120"/>
              </a:rPr>
              <a:t>H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輕型</a:t>
            </a:r>
            <a:r>
              <a:rPr lang="en-US" altLang="zh-TW" sz="2400" dirty="0"/>
              <a:t>H</a:t>
            </a:r>
            <a:r>
              <a:rPr lang="zh-TW" altLang="en-US" sz="2400" dirty="0"/>
              <a:t>型鋼：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該</a:t>
            </a:r>
            <a:r>
              <a:rPr lang="en-US" altLang="zh-TW" sz="2400" dirty="0"/>
              <a:t>H</a:t>
            </a:r>
            <a:r>
              <a:rPr lang="zh-TW" altLang="en-US" sz="2400" dirty="0"/>
              <a:t>型鋼，翼板寬</a:t>
            </a:r>
            <a:r>
              <a:rPr lang="en-US" altLang="zh-TW" sz="2400" dirty="0"/>
              <a:t>=75mm</a:t>
            </a:r>
            <a:r>
              <a:rPr lang="zh-TW" altLang="en-US" sz="2400" dirty="0"/>
              <a:t>，斷面高度</a:t>
            </a:r>
            <a:r>
              <a:rPr lang="en-US" altLang="zh-TW" sz="2400" dirty="0"/>
              <a:t>=150mm</a:t>
            </a:r>
            <a:r>
              <a:rPr lang="zh-TW" altLang="en-US" sz="2400" dirty="0"/>
              <a:t>，腹板厚</a:t>
            </a:r>
            <a:r>
              <a:rPr lang="en-US" altLang="zh-TW" sz="2400" dirty="0"/>
              <a:t>=3.2mm</a:t>
            </a:r>
            <a:r>
              <a:rPr lang="zh-TW" altLang="en-US" sz="2400" dirty="0"/>
              <a:t>，翼板厚</a:t>
            </a:r>
            <a:r>
              <a:rPr lang="en-US" altLang="zh-TW" sz="2400" dirty="0"/>
              <a:t>=4.5mm</a:t>
            </a:r>
            <a:r>
              <a:rPr lang="zh-TW" altLang="en-US" sz="2400" dirty="0"/>
              <a:t>，如右圖。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6499808" y="59870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柱斷面圖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30479" y="4097655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(Y.S.)=250MPa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(T.S.)=400MPa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柱長度：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13.26kg</a:t>
            </a:r>
            <a:endParaRPr lang="zh-TW" altLang="en-US" sz="2000" dirty="0"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D3C1C0-46AD-430E-A7FE-686BC9608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34" y="2843768"/>
            <a:ext cx="1814513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1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輕型</a:t>
            </a:r>
            <a:r>
              <a:rPr lang="en-US" altLang="zh-TW" sz="3600" dirty="0">
                <a:latin typeface="微軟正黑體" panose="020B0604030504040204" pitchFamily="34" charset="-120"/>
              </a:rPr>
              <a:t>H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輕型</a:t>
            </a:r>
            <a:r>
              <a:rPr lang="en-US" altLang="zh-TW" sz="2400" dirty="0"/>
              <a:t>H</a:t>
            </a:r>
            <a:r>
              <a:rPr lang="zh-TW" altLang="en-US" sz="2400" dirty="0"/>
              <a:t>型鋼：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邊界條件：柱底部為</a:t>
            </a:r>
            <a:r>
              <a:rPr lang="en-US" altLang="zh-TW" sz="2400" dirty="0"/>
              <a:t>fixed(</a:t>
            </a:r>
            <a:r>
              <a:rPr lang="zh-TW" altLang="en-US" sz="2400" dirty="0"/>
              <a:t>限制轉動及位移</a:t>
            </a:r>
            <a:r>
              <a:rPr lang="en-US" altLang="zh-TW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模擬結果：當柱頂施加約</a:t>
            </a:r>
            <a:r>
              <a:rPr lang="en-US" altLang="zh-TW" sz="2400" dirty="0"/>
              <a:t>24.309</a:t>
            </a:r>
            <a:r>
              <a:rPr lang="zh-TW" altLang="en-US" sz="2400" dirty="0"/>
              <a:t>公噸的向下載重時，該柱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                      所受最大應力恰達降伏強度</a:t>
            </a:r>
            <a:r>
              <a:rPr lang="en-US" altLang="zh-TW" sz="2400" dirty="0"/>
              <a:t>(250MPa)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換算：平均每公斤的材料可以支撐</a:t>
            </a:r>
            <a:r>
              <a:rPr lang="en-US" altLang="zh-TW" sz="2400" dirty="0"/>
              <a:t>1.833</a:t>
            </a:r>
            <a:r>
              <a:rPr lang="zh-TW" altLang="en-US" sz="2400" dirty="0"/>
              <a:t>公噸的載重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FB0472-9981-4A74-8E09-204E5A34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471" y="509950"/>
            <a:ext cx="2494228" cy="58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71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雙</a:t>
            </a:r>
            <a:r>
              <a:rPr lang="en-US" altLang="zh-TW" sz="3600" dirty="0">
                <a:latin typeface="微軟正黑體" panose="020B0604030504040204" pitchFamily="34" charset="-120"/>
              </a:rPr>
              <a:t>C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</a:rPr>
              <a:t>型</a:t>
            </a:r>
            <a:r>
              <a:rPr lang="en-US" altLang="zh-TW" sz="3600" dirty="0">
                <a:latin typeface="微軟正黑體" panose="020B0604030504040204" pitchFamily="34" charset="-120"/>
              </a:rPr>
              <a:t>1)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3.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1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單一</a:t>
            </a:r>
            <a:r>
              <a:rPr lang="en-US" altLang="zh-TW" sz="2400" dirty="0"/>
              <a:t>C</a:t>
            </a:r>
            <a:r>
              <a:rPr lang="zh-TW" altLang="en-US" sz="2400" dirty="0"/>
              <a:t>型鋼尺寸為</a:t>
            </a:r>
            <a:r>
              <a:rPr lang="en-US" altLang="zh-TW" sz="2400" dirty="0"/>
              <a:t>150</a:t>
            </a:r>
            <a:r>
              <a:rPr lang="zh-TW" altLang="en-US" sz="2400" dirty="0"/>
              <a:t>*</a:t>
            </a:r>
            <a:r>
              <a:rPr lang="en-US" altLang="zh-TW" sz="2400" dirty="0"/>
              <a:t>50</a:t>
            </a:r>
            <a:r>
              <a:rPr lang="zh-TW" altLang="en-US" sz="2400" dirty="0"/>
              <a:t>*</a:t>
            </a:r>
            <a:r>
              <a:rPr lang="en-US" altLang="zh-TW" sz="2400" dirty="0"/>
              <a:t>20</a:t>
            </a:r>
            <a:r>
              <a:rPr lang="zh-TW" altLang="en-US" sz="2400" dirty="0"/>
              <a:t>*</a:t>
            </a:r>
            <a:r>
              <a:rPr lang="en-US" altLang="zh-TW" sz="2400" dirty="0"/>
              <a:t>2.3t</a:t>
            </a:r>
            <a:r>
              <a:rPr lang="zh-TW" altLang="en-US" sz="2400" dirty="0"/>
              <a:t>，兩支</a:t>
            </a:r>
            <a:r>
              <a:rPr lang="en-US" altLang="zh-TW" sz="2400" dirty="0"/>
              <a:t>C</a:t>
            </a:r>
            <a:r>
              <a:rPr lang="zh-TW" altLang="en-US" sz="2400" dirty="0"/>
              <a:t>型鋼組合成</a:t>
            </a:r>
            <a:r>
              <a:rPr lang="en-US" altLang="zh-TW" sz="2400" dirty="0"/>
              <a:t>H</a:t>
            </a:r>
            <a:r>
              <a:rPr lang="zh-TW" altLang="en-US" sz="2400" dirty="0"/>
              <a:t>型的形式，中間沒加墊板，如右圖。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6450589" y="605413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柱斷面圖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13701" y="4076023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(Y.S.)=350MPa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(T.S.)=540MPa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柱長度：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15.937kg</a:t>
            </a:r>
            <a:endParaRPr lang="zh-TW" altLang="en-US" sz="2000" dirty="0"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53B74A1-36E0-4D85-8534-DEA153311B9D}"/>
              </a:ext>
            </a:extLst>
          </p:cNvPr>
          <p:cNvGrpSpPr/>
          <p:nvPr/>
        </p:nvGrpSpPr>
        <p:grpSpPr>
          <a:xfrm>
            <a:off x="5886559" y="2885525"/>
            <a:ext cx="2236056" cy="3168605"/>
            <a:chOff x="6900512" y="2818413"/>
            <a:chExt cx="2236056" cy="316860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1381807-D043-4A15-B4BF-979EA31AF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0512" y="2818413"/>
              <a:ext cx="2236056" cy="316860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F0A6EFCB-FAB6-4E93-BFD1-0E22AC954F45}"/>
                </a:ext>
              </a:extLst>
            </p:cNvPr>
            <p:cNvCxnSpPr>
              <a:cxnSpLocks/>
            </p:cNvCxnSpPr>
            <p:nvPr/>
          </p:nvCxnSpPr>
          <p:spPr>
            <a:xfrm>
              <a:off x="8011486" y="2961314"/>
              <a:ext cx="0" cy="28690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586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雙</a:t>
            </a:r>
            <a:r>
              <a:rPr lang="en-US" altLang="zh-TW" sz="3600" dirty="0">
                <a:latin typeface="微軟正黑體" panose="020B0604030504040204" pitchFamily="34" charset="-120"/>
              </a:rPr>
              <a:t>C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</a:rPr>
              <a:t>型</a:t>
            </a:r>
            <a:r>
              <a:rPr lang="en-US" altLang="zh-TW" sz="3600" dirty="0">
                <a:latin typeface="微軟正黑體" panose="020B0604030504040204" pitchFamily="34" charset="-120"/>
              </a:rPr>
              <a:t>1)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3.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1 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邊界條件：柱底部為</a:t>
            </a:r>
            <a:r>
              <a:rPr lang="en-US" altLang="zh-TW" sz="2400" dirty="0"/>
              <a:t>fixed(</a:t>
            </a:r>
            <a:r>
              <a:rPr lang="zh-TW" altLang="en-US" sz="2400" dirty="0"/>
              <a:t>限制轉動及位移</a:t>
            </a:r>
            <a:r>
              <a:rPr lang="en-US" altLang="zh-TW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模擬結果：當柱頂施加約</a:t>
            </a:r>
            <a:r>
              <a:rPr lang="en-US" altLang="zh-TW" sz="2400" dirty="0"/>
              <a:t>45.078</a:t>
            </a:r>
            <a:r>
              <a:rPr lang="zh-TW" altLang="en-US" sz="2400" dirty="0"/>
              <a:t>公噸的向下載重時，該柱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                      所受最大應力恰達降伏強度</a:t>
            </a:r>
            <a:r>
              <a:rPr lang="en-US" altLang="zh-TW" sz="2400" dirty="0"/>
              <a:t>(350MPa)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換算：平均每公斤的材料可以支撐</a:t>
            </a:r>
            <a:r>
              <a:rPr lang="en-US" altLang="zh-TW" sz="2400" dirty="0"/>
              <a:t>2.829</a:t>
            </a:r>
            <a:r>
              <a:rPr lang="zh-TW" altLang="en-US" sz="2400" dirty="0"/>
              <a:t>公噸的載重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C25234-2E6B-4E9D-9A00-7D0DF601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030" y="509950"/>
            <a:ext cx="2605770" cy="58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5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雙</a:t>
            </a:r>
            <a:r>
              <a:rPr lang="en-US" altLang="zh-TW" sz="3600" dirty="0">
                <a:latin typeface="微軟正黑體" panose="020B0604030504040204" pitchFamily="34" charset="-120"/>
              </a:rPr>
              <a:t>C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</a:rPr>
              <a:t>型</a:t>
            </a:r>
            <a:r>
              <a:rPr lang="en-US" altLang="zh-TW" sz="3600" dirty="0">
                <a:latin typeface="微軟正黑體" panose="020B0604030504040204" pitchFamily="34" charset="-120"/>
              </a:rPr>
              <a:t>2)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4.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2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單一</a:t>
            </a:r>
            <a:r>
              <a:rPr lang="en-US" altLang="zh-TW" sz="2400" dirty="0"/>
              <a:t>C</a:t>
            </a:r>
            <a:r>
              <a:rPr lang="zh-TW" altLang="en-US" sz="2400" dirty="0"/>
              <a:t>型鋼尺寸為</a:t>
            </a:r>
            <a:r>
              <a:rPr lang="en-US" altLang="zh-TW" sz="2400" dirty="0"/>
              <a:t>150</a:t>
            </a:r>
            <a:r>
              <a:rPr lang="zh-TW" altLang="en-US" sz="2400" dirty="0"/>
              <a:t>*</a:t>
            </a:r>
            <a:r>
              <a:rPr lang="en-US" altLang="zh-TW" sz="2400" dirty="0"/>
              <a:t>50</a:t>
            </a:r>
            <a:r>
              <a:rPr lang="zh-TW" altLang="en-US" sz="2400" dirty="0"/>
              <a:t>*</a:t>
            </a:r>
            <a:r>
              <a:rPr lang="en-US" altLang="zh-TW" sz="2400" dirty="0"/>
              <a:t>20</a:t>
            </a:r>
            <a:r>
              <a:rPr lang="zh-TW" altLang="en-US" sz="2400" dirty="0"/>
              <a:t>*</a:t>
            </a:r>
            <a:r>
              <a:rPr lang="en-US" altLang="zh-TW" sz="2400" dirty="0"/>
              <a:t>2.3t</a:t>
            </a:r>
            <a:r>
              <a:rPr lang="zh-TW" altLang="en-US" sz="2400" dirty="0"/>
              <a:t>，兩支</a:t>
            </a:r>
            <a:r>
              <a:rPr lang="en-US" altLang="zh-TW" sz="2400" dirty="0"/>
              <a:t>C</a:t>
            </a:r>
            <a:r>
              <a:rPr lang="zh-TW" altLang="en-US" sz="2400" dirty="0"/>
              <a:t>型鋼組合成</a:t>
            </a:r>
            <a:r>
              <a:rPr lang="en-US" altLang="zh-TW" sz="2400" dirty="0"/>
              <a:t>H</a:t>
            </a:r>
            <a:r>
              <a:rPr lang="zh-TW" altLang="en-US" sz="2400" dirty="0"/>
              <a:t>型，中間加</a:t>
            </a:r>
            <a:r>
              <a:rPr lang="en-US" altLang="zh-TW" sz="2400" dirty="0"/>
              <a:t>2</a:t>
            </a:r>
            <a:r>
              <a:rPr lang="zh-TW" altLang="en-US" sz="2400" dirty="0"/>
              <a:t>片墊板作為連接，如下圖。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8DE96D2-05E8-4EE1-80EB-42E47C7F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56" y="2933295"/>
            <a:ext cx="5227534" cy="31124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6633761" y="605791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圓圈處為墊板位置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38868" y="4067438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(Y.S.)=350MPa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(T.S.)=540MPa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柱長度：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16.484kg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5DD626C-8E0C-4613-AE18-2B88C98F0AC8}"/>
              </a:ext>
            </a:extLst>
          </p:cNvPr>
          <p:cNvSpPr/>
          <p:nvPr/>
        </p:nvSpPr>
        <p:spPr>
          <a:xfrm>
            <a:off x="5500381" y="5226341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CE28B6F-7ED9-426F-B7BC-24060A37EFD2}"/>
              </a:ext>
            </a:extLst>
          </p:cNvPr>
          <p:cNvSpPr/>
          <p:nvPr/>
        </p:nvSpPr>
        <p:spPr>
          <a:xfrm>
            <a:off x="9336247" y="2983629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4009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雙</a:t>
            </a:r>
            <a:r>
              <a:rPr lang="en-US" altLang="zh-TW" sz="3600" dirty="0">
                <a:latin typeface="微軟正黑體" panose="020B0604030504040204" pitchFamily="34" charset="-120"/>
              </a:rPr>
              <a:t>C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</a:rPr>
              <a:t>型</a:t>
            </a:r>
            <a:r>
              <a:rPr lang="en-US" altLang="zh-TW" sz="3600" dirty="0">
                <a:latin typeface="微軟正黑體" panose="020B0604030504040204" pitchFamily="34" charset="-120"/>
              </a:rPr>
              <a:t>2)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4.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2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邊界條件：柱底部為</a:t>
            </a:r>
            <a:r>
              <a:rPr lang="en-US" altLang="zh-TW" sz="2400" dirty="0"/>
              <a:t>fixed(</a:t>
            </a:r>
            <a:r>
              <a:rPr lang="zh-TW" altLang="en-US" sz="2400" dirty="0"/>
              <a:t>限制轉動及位移</a:t>
            </a:r>
            <a:r>
              <a:rPr lang="en-US" altLang="zh-TW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模擬結果：當柱頂施加約</a:t>
            </a:r>
            <a:r>
              <a:rPr lang="en-US" altLang="zh-TW" sz="2400" dirty="0"/>
              <a:t>43.399</a:t>
            </a:r>
            <a:r>
              <a:rPr lang="zh-TW" altLang="en-US" sz="2400" dirty="0"/>
              <a:t>公噸的向下載重時，該柱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                      所受最大應力恰達降伏強度</a:t>
            </a:r>
            <a:r>
              <a:rPr lang="en-US" altLang="zh-TW" sz="2400" dirty="0"/>
              <a:t>(350MPa)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換算：平均每公斤的材料可以支撐</a:t>
            </a:r>
            <a:r>
              <a:rPr lang="en-US" altLang="zh-TW" sz="2400" dirty="0"/>
              <a:t>2.638</a:t>
            </a:r>
            <a:r>
              <a:rPr lang="zh-TW" altLang="en-US" sz="2400" dirty="0"/>
              <a:t>公噸的載重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A9E2BE-491F-4202-8518-30AF99E0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09950"/>
            <a:ext cx="3115311" cy="58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6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雙</a:t>
            </a:r>
            <a:r>
              <a:rPr lang="en-US" altLang="zh-TW" sz="3600" dirty="0">
                <a:latin typeface="微軟正黑體" panose="020B0604030504040204" pitchFamily="34" charset="-120"/>
              </a:rPr>
              <a:t>C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</a:rPr>
              <a:t>型</a:t>
            </a:r>
            <a:r>
              <a:rPr lang="en-US" altLang="zh-TW" sz="3600" dirty="0">
                <a:latin typeface="微軟正黑體" panose="020B0604030504040204" pitchFamily="34" charset="-120"/>
              </a:rPr>
              <a:t>3)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5.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3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單一</a:t>
            </a:r>
            <a:r>
              <a:rPr lang="en-US" altLang="zh-TW" sz="2400" dirty="0"/>
              <a:t>C</a:t>
            </a:r>
            <a:r>
              <a:rPr lang="zh-TW" altLang="en-US" sz="2400" dirty="0"/>
              <a:t>型鋼尺寸為</a:t>
            </a:r>
            <a:r>
              <a:rPr lang="en-US" altLang="zh-TW" sz="2400" dirty="0"/>
              <a:t>150</a:t>
            </a:r>
            <a:r>
              <a:rPr lang="zh-TW" altLang="en-US" sz="2400" dirty="0"/>
              <a:t>*</a:t>
            </a:r>
            <a:r>
              <a:rPr lang="en-US" altLang="zh-TW" sz="2400" dirty="0"/>
              <a:t>50</a:t>
            </a:r>
            <a:r>
              <a:rPr lang="zh-TW" altLang="en-US" sz="2400" dirty="0"/>
              <a:t>*</a:t>
            </a:r>
            <a:r>
              <a:rPr lang="en-US" altLang="zh-TW" sz="2400" dirty="0"/>
              <a:t>20</a:t>
            </a:r>
            <a:r>
              <a:rPr lang="zh-TW" altLang="en-US" sz="2400" dirty="0"/>
              <a:t>*</a:t>
            </a:r>
            <a:r>
              <a:rPr lang="en-US" altLang="zh-TW" sz="2400" dirty="0"/>
              <a:t>2.3t</a:t>
            </a:r>
            <a:r>
              <a:rPr lang="zh-TW" altLang="en-US" sz="2400" dirty="0"/>
              <a:t>，兩支</a:t>
            </a:r>
            <a:r>
              <a:rPr lang="en-US" altLang="zh-TW" sz="2400" dirty="0"/>
              <a:t>C</a:t>
            </a:r>
            <a:r>
              <a:rPr lang="zh-TW" altLang="en-US" sz="2400" dirty="0"/>
              <a:t>型鋼組合成</a:t>
            </a:r>
            <a:r>
              <a:rPr lang="en-US" altLang="zh-TW" sz="2400" dirty="0"/>
              <a:t>H</a:t>
            </a:r>
            <a:r>
              <a:rPr lang="zh-TW" altLang="en-US" sz="2400" dirty="0"/>
              <a:t>型，中間加</a:t>
            </a:r>
            <a:r>
              <a:rPr lang="en-US" altLang="zh-TW" sz="2400" dirty="0"/>
              <a:t>3</a:t>
            </a:r>
            <a:r>
              <a:rPr lang="zh-TW" altLang="en-US" sz="2400" dirty="0"/>
              <a:t>片墊板作為連接，如下圖。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6642150" y="598701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圓圈處為墊板位置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38867" y="4042271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(Y.S.)=350MPa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(T.S.)=540MPa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柱長度：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16.7kg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6252D4-CC71-464C-8A3D-840B8865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832" y="2947952"/>
            <a:ext cx="4789962" cy="3026896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5DD626C-8E0C-4613-AE18-2B88C98F0AC8}"/>
              </a:ext>
            </a:extLst>
          </p:cNvPr>
          <p:cNvSpPr/>
          <p:nvPr/>
        </p:nvSpPr>
        <p:spPr>
          <a:xfrm>
            <a:off x="5684939" y="5155448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37FA82A-6F75-4D4B-B85B-72401BE39EDD}"/>
              </a:ext>
            </a:extLst>
          </p:cNvPr>
          <p:cNvSpPr/>
          <p:nvPr/>
        </p:nvSpPr>
        <p:spPr>
          <a:xfrm>
            <a:off x="7464866" y="4113256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CE28B6F-7ED9-426F-B7BC-24060A37EFD2}"/>
              </a:ext>
            </a:extLst>
          </p:cNvPr>
          <p:cNvSpPr/>
          <p:nvPr/>
        </p:nvSpPr>
        <p:spPr>
          <a:xfrm>
            <a:off x="9251658" y="3059599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329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雙</a:t>
            </a:r>
            <a:r>
              <a:rPr lang="en-US" altLang="zh-TW" sz="3600" dirty="0">
                <a:latin typeface="微軟正黑體" panose="020B0604030504040204" pitchFamily="34" charset="-120"/>
              </a:rPr>
              <a:t>C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</a:rPr>
              <a:t>型</a:t>
            </a:r>
            <a:r>
              <a:rPr lang="en-US" altLang="zh-TW" sz="3600" dirty="0">
                <a:latin typeface="微軟正黑體" panose="020B0604030504040204" pitchFamily="34" charset="-120"/>
              </a:rPr>
              <a:t>3)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5.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3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邊界條件：柱底部為</a:t>
            </a:r>
            <a:r>
              <a:rPr lang="en-US" altLang="zh-TW" sz="2400" dirty="0"/>
              <a:t>fixed(</a:t>
            </a:r>
            <a:r>
              <a:rPr lang="zh-TW" altLang="en-US" sz="2400" dirty="0"/>
              <a:t>限制轉動及位移</a:t>
            </a:r>
            <a:r>
              <a:rPr lang="en-US" altLang="zh-TW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模擬結果：當柱頂施加約</a:t>
            </a:r>
            <a:r>
              <a:rPr lang="en-US" altLang="zh-TW" sz="2400" dirty="0"/>
              <a:t>42.952</a:t>
            </a:r>
            <a:r>
              <a:rPr lang="zh-TW" altLang="en-US" sz="2400" dirty="0"/>
              <a:t>公噸的向下載重時，該柱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                      所受最大應力恰達降伏強度</a:t>
            </a:r>
            <a:r>
              <a:rPr lang="en-US" altLang="zh-TW" sz="2400" dirty="0"/>
              <a:t>(350MPa)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換算：平均每公斤的材料可以支撐</a:t>
            </a:r>
            <a:r>
              <a:rPr lang="en-US" altLang="zh-TW" sz="2400" dirty="0"/>
              <a:t>2.752</a:t>
            </a:r>
            <a:r>
              <a:rPr lang="zh-TW" altLang="en-US" sz="2400" dirty="0"/>
              <a:t>公噸的載重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D03B9B-E1CD-4694-8040-443BE482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37" y="509950"/>
            <a:ext cx="2641563" cy="58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83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雙</a:t>
            </a:r>
            <a:r>
              <a:rPr lang="en-US" altLang="zh-TW" sz="3600" dirty="0">
                <a:latin typeface="微軟正黑體" panose="020B0604030504040204" pitchFamily="34" charset="-120"/>
              </a:rPr>
              <a:t>C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</a:rPr>
              <a:t>型</a:t>
            </a:r>
            <a:r>
              <a:rPr lang="en-US" altLang="zh-TW" sz="3600" dirty="0">
                <a:latin typeface="微軟正黑體" panose="020B0604030504040204" pitchFamily="34" charset="-120"/>
              </a:rPr>
              <a:t>4)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6.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4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單一</a:t>
            </a:r>
            <a:r>
              <a:rPr lang="en-US" altLang="zh-TW" sz="2400" dirty="0"/>
              <a:t>C</a:t>
            </a:r>
            <a:r>
              <a:rPr lang="zh-TW" altLang="en-US" sz="2400" dirty="0"/>
              <a:t>型鋼尺寸為</a:t>
            </a:r>
            <a:r>
              <a:rPr lang="en-US" altLang="zh-TW" sz="2400" dirty="0"/>
              <a:t>150</a:t>
            </a:r>
            <a:r>
              <a:rPr lang="zh-TW" altLang="en-US" sz="2400" dirty="0"/>
              <a:t>*</a:t>
            </a:r>
            <a:r>
              <a:rPr lang="en-US" altLang="zh-TW" sz="2400" dirty="0"/>
              <a:t>50</a:t>
            </a:r>
            <a:r>
              <a:rPr lang="zh-TW" altLang="en-US" sz="2400" dirty="0"/>
              <a:t>*</a:t>
            </a:r>
            <a:r>
              <a:rPr lang="en-US" altLang="zh-TW" sz="2400" dirty="0"/>
              <a:t>20</a:t>
            </a:r>
            <a:r>
              <a:rPr lang="zh-TW" altLang="en-US" sz="2400" dirty="0"/>
              <a:t>*</a:t>
            </a:r>
            <a:r>
              <a:rPr lang="en-US" altLang="zh-TW" sz="2400" dirty="0"/>
              <a:t>2.3t</a:t>
            </a:r>
            <a:r>
              <a:rPr lang="zh-TW" altLang="en-US" sz="2400" dirty="0"/>
              <a:t>，兩支</a:t>
            </a:r>
            <a:r>
              <a:rPr lang="en-US" altLang="zh-TW" sz="2400" dirty="0"/>
              <a:t>C</a:t>
            </a:r>
            <a:r>
              <a:rPr lang="zh-TW" altLang="en-US" sz="2400" dirty="0"/>
              <a:t>型鋼組合成</a:t>
            </a:r>
            <a:r>
              <a:rPr lang="en-US" altLang="zh-TW" sz="2400" dirty="0"/>
              <a:t>H</a:t>
            </a:r>
            <a:r>
              <a:rPr lang="zh-TW" altLang="en-US" sz="2400" dirty="0"/>
              <a:t>型，中間加</a:t>
            </a:r>
            <a:r>
              <a:rPr lang="en-US" altLang="zh-TW" sz="2400" dirty="0"/>
              <a:t>C</a:t>
            </a:r>
            <a:r>
              <a:rPr lang="zh-TW" altLang="en-US" sz="2400" dirty="0"/>
              <a:t>型鋼作為連接，如下圖。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6743884" y="5984915"/>
            <a:ext cx="2616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圓圈處為中間</a:t>
            </a:r>
            <a:r>
              <a:rPr lang="en-US" altLang="zh-TW" dirty="0">
                <a:ea typeface="微軟正黑體" panose="020B0604030504040204" pitchFamily="34" charset="-120"/>
              </a:rPr>
              <a:t>C</a:t>
            </a:r>
            <a:r>
              <a:rPr lang="zh-TW" altLang="en-US" dirty="0">
                <a:ea typeface="微軟正黑體" panose="020B0604030504040204" pitchFamily="34" charset="-120"/>
              </a:rPr>
              <a:t>型鋼位置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35940" y="4089235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(Y.S.)=350MPa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(T.S.)=540MPa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柱長度：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17.913kg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6B937C-2A77-4D25-BD6D-8A201A20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267" y="3008564"/>
            <a:ext cx="4966545" cy="2896411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DB9B4FA8-D45A-4D8C-8DD0-529C55F79770}"/>
              </a:ext>
            </a:extLst>
          </p:cNvPr>
          <p:cNvSpPr/>
          <p:nvPr/>
        </p:nvSpPr>
        <p:spPr>
          <a:xfrm>
            <a:off x="6028888" y="4972036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13CA77D-4FC9-40AE-AFD4-73E546D1D57C}"/>
              </a:ext>
            </a:extLst>
          </p:cNvPr>
          <p:cNvSpPr/>
          <p:nvPr/>
        </p:nvSpPr>
        <p:spPr>
          <a:xfrm>
            <a:off x="7825593" y="4089235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654ED64-CB2C-44E4-8F22-5D75B8648098}"/>
              </a:ext>
            </a:extLst>
          </p:cNvPr>
          <p:cNvSpPr/>
          <p:nvPr/>
        </p:nvSpPr>
        <p:spPr>
          <a:xfrm>
            <a:off x="9603996" y="3153024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5780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雙</a:t>
            </a:r>
            <a:r>
              <a:rPr lang="en-US" altLang="zh-TW" sz="3600" dirty="0">
                <a:latin typeface="微軟正黑體" panose="020B0604030504040204" pitchFamily="34" charset="-120"/>
              </a:rPr>
              <a:t>C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</a:rPr>
              <a:t>型</a:t>
            </a:r>
            <a:r>
              <a:rPr lang="en-US" altLang="zh-TW" sz="3600" dirty="0">
                <a:latin typeface="微軟正黑體" panose="020B0604030504040204" pitchFamily="34" charset="-120"/>
              </a:rPr>
              <a:t>4)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6.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4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邊界條件：柱底部為</a:t>
            </a:r>
            <a:r>
              <a:rPr lang="en-US" altLang="zh-TW" sz="2400" dirty="0"/>
              <a:t>fixed(</a:t>
            </a:r>
            <a:r>
              <a:rPr lang="zh-TW" altLang="en-US" sz="2400" dirty="0"/>
              <a:t>限制轉動及位移</a:t>
            </a:r>
            <a:r>
              <a:rPr lang="en-US" altLang="zh-TW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模擬結果：當柱頂施加約</a:t>
            </a:r>
            <a:r>
              <a:rPr lang="en-US" altLang="zh-TW" sz="2400" dirty="0"/>
              <a:t>39.222</a:t>
            </a:r>
            <a:r>
              <a:rPr lang="zh-TW" altLang="en-US" sz="2400" dirty="0"/>
              <a:t>公噸的向下載重時，該柱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                      所受最大應力恰達降伏強度</a:t>
            </a:r>
            <a:r>
              <a:rPr lang="en-US" altLang="zh-TW" sz="2400" dirty="0"/>
              <a:t>(350MPa)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換算：平均每公斤的材料可以支撐</a:t>
            </a:r>
            <a:r>
              <a:rPr lang="en-US" altLang="zh-TW" sz="2400" dirty="0"/>
              <a:t>2.19</a:t>
            </a:r>
            <a:r>
              <a:rPr lang="zh-TW" altLang="en-US" sz="2400" dirty="0"/>
              <a:t>公噸的載重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4A7D98-E822-4CA4-AB4E-8C3A25C5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09950"/>
            <a:ext cx="2978928" cy="58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B8A5-B863-45E9-ACE6-EC25558A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簡報大綱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CA988E-21F9-4508-8040-33DA00E3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ea"/>
              <a:buAutoNum type="ea1ChtPeriod"/>
            </a:pPr>
            <a:r>
              <a:rPr lang="zh-TW" altLang="en-US" sz="2400" dirty="0"/>
              <a:t>前言</a:t>
            </a:r>
            <a:endParaRPr lang="en-US" altLang="zh-TW" sz="2400" dirty="0"/>
          </a:p>
          <a:p>
            <a:pPr marL="514350" indent="-514350">
              <a:lnSpc>
                <a:spcPct val="100000"/>
              </a:lnSpc>
              <a:buFont typeface="+mj-ea"/>
              <a:buAutoNum type="ea1ChtPeriod"/>
            </a:pPr>
            <a:r>
              <a:rPr lang="zh-TW" altLang="en-US" sz="2400" dirty="0"/>
              <a:t>單元件：柱</a:t>
            </a:r>
            <a:endParaRPr lang="en-US" altLang="zh-TW" sz="2400" dirty="0"/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AutoNum type="ea1ChtPeriod"/>
            </a:pPr>
            <a:r>
              <a:rPr lang="zh-TW" altLang="en-US" sz="2400" dirty="0"/>
              <a:t>單元件：樑</a:t>
            </a:r>
            <a:endParaRPr lang="en-US" altLang="zh-TW" sz="2400" dirty="0"/>
          </a:p>
          <a:p>
            <a:pPr marL="514350" indent="-514350">
              <a:lnSpc>
                <a:spcPct val="100000"/>
              </a:lnSpc>
              <a:buAutoNum type="ea1ChtPeriod"/>
            </a:pPr>
            <a:r>
              <a:rPr lang="zh-TW" altLang="en-US" sz="2400" dirty="0"/>
              <a:t>力學試驗</a:t>
            </a:r>
            <a:endParaRPr lang="en-US" altLang="zh-TW" sz="2400" dirty="0"/>
          </a:p>
          <a:p>
            <a:pPr marL="514350" indent="-514350">
              <a:lnSpc>
                <a:spcPct val="100000"/>
              </a:lnSpc>
              <a:buAutoNum type="ea1ChtPeriod"/>
            </a:pPr>
            <a:r>
              <a:rPr lang="zh-TW" altLang="en-US" sz="2400" dirty="0"/>
              <a:t>水平桁架</a:t>
            </a:r>
            <a:endParaRPr lang="en-US" altLang="zh-TW" sz="2400" dirty="0"/>
          </a:p>
          <a:p>
            <a:pPr marL="514350" indent="-514350">
              <a:lnSpc>
                <a:spcPct val="100000"/>
              </a:lnSpc>
              <a:buAutoNum type="ea1ChtPeriod"/>
            </a:pPr>
            <a:r>
              <a:rPr lang="zh-TW" altLang="en-US" sz="2400" dirty="0"/>
              <a:t>單斜桁架</a:t>
            </a:r>
            <a:endParaRPr lang="en-US" altLang="zh-TW" sz="2400" dirty="0"/>
          </a:p>
          <a:p>
            <a:pPr marL="514350" indent="-514350">
              <a:lnSpc>
                <a:spcPct val="100000"/>
              </a:lnSpc>
              <a:buAutoNum type="ea1ChtPeriod"/>
            </a:pPr>
            <a:r>
              <a:rPr lang="zh-TW" altLang="en-US" sz="2400" dirty="0"/>
              <a:t>結構系統</a:t>
            </a:r>
            <a:endParaRPr lang="en-US" altLang="zh-TW" sz="2400" dirty="0"/>
          </a:p>
          <a:p>
            <a:pPr marL="514350" indent="-514350">
              <a:lnSpc>
                <a:spcPct val="100000"/>
              </a:lnSpc>
              <a:buAutoNum type="ea1ChtPeriod"/>
            </a:pPr>
            <a:r>
              <a:rPr lang="zh-TW" altLang="en-US" sz="2400" dirty="0"/>
              <a:t>結論</a:t>
            </a:r>
            <a:endParaRPr lang="en-US" altLang="zh-TW" sz="2400" dirty="0"/>
          </a:p>
          <a:p>
            <a:pPr marL="514350" indent="-514350">
              <a:buAutoNum type="ea1ChtPeriod"/>
            </a:pPr>
            <a:endParaRPr lang="en-US" altLang="zh-TW" dirty="0"/>
          </a:p>
          <a:p>
            <a:pPr marL="514350" indent="-514350">
              <a:buAutoNum type="ea1ChtPeriod"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6D5EF-11B0-4CC7-81EB-C0F0589A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499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雙</a:t>
            </a:r>
            <a:r>
              <a:rPr lang="en-US" altLang="zh-TW" sz="3600" dirty="0">
                <a:latin typeface="微軟正黑體" panose="020B0604030504040204" pitchFamily="34" charset="-120"/>
              </a:rPr>
              <a:t>C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</a:rPr>
              <a:t>型</a:t>
            </a:r>
            <a:r>
              <a:rPr lang="en-US" altLang="zh-TW" sz="3600" dirty="0">
                <a:latin typeface="微軟正黑體" panose="020B0604030504040204" pitchFamily="34" charset="-120"/>
              </a:rPr>
              <a:t>5)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7.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5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單一</a:t>
            </a:r>
            <a:r>
              <a:rPr lang="en-US" altLang="zh-TW" sz="2400" dirty="0"/>
              <a:t>C</a:t>
            </a:r>
            <a:r>
              <a:rPr lang="zh-TW" altLang="en-US" sz="2400" dirty="0"/>
              <a:t>型鋼尺寸為</a:t>
            </a:r>
            <a:r>
              <a:rPr lang="en-US" altLang="zh-TW" sz="2400" dirty="0"/>
              <a:t>150</a:t>
            </a:r>
            <a:r>
              <a:rPr lang="zh-TW" altLang="en-US" sz="2400" dirty="0"/>
              <a:t>*</a:t>
            </a:r>
            <a:r>
              <a:rPr lang="en-US" altLang="zh-TW" sz="2400" dirty="0"/>
              <a:t>50</a:t>
            </a:r>
            <a:r>
              <a:rPr lang="zh-TW" altLang="en-US" sz="2400" dirty="0"/>
              <a:t>*</a:t>
            </a:r>
            <a:r>
              <a:rPr lang="en-US" altLang="zh-TW" sz="2400" dirty="0"/>
              <a:t>20</a:t>
            </a:r>
            <a:r>
              <a:rPr lang="zh-TW" altLang="en-US" sz="2400" dirty="0"/>
              <a:t>*</a:t>
            </a:r>
            <a:r>
              <a:rPr lang="en-US" altLang="zh-TW" sz="2400" dirty="0"/>
              <a:t>2.3t</a:t>
            </a:r>
            <a:r>
              <a:rPr lang="zh-TW" altLang="en-US" sz="2400" dirty="0"/>
              <a:t>，兩支</a:t>
            </a:r>
            <a:r>
              <a:rPr lang="en-US" altLang="zh-TW" sz="2400" dirty="0"/>
              <a:t>C</a:t>
            </a:r>
            <a:r>
              <a:rPr lang="zh-TW" altLang="en-US" sz="2400" dirty="0"/>
              <a:t>型鋼組合成長方形，中間加</a:t>
            </a:r>
            <a:r>
              <a:rPr lang="en-US" altLang="zh-TW" sz="2400" dirty="0"/>
              <a:t>C</a:t>
            </a:r>
            <a:r>
              <a:rPr lang="zh-TW" altLang="en-US" sz="2400" dirty="0"/>
              <a:t>型鋼作為連接，如下圖。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6454885" y="61235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柱斷面圖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30479" y="4060643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(Y.S.)=350MPa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(T.S.)=540MPa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柱長度：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15.937kg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D76E9A8-9374-4B55-A5D5-ED03FFA3030F}"/>
              </a:ext>
            </a:extLst>
          </p:cNvPr>
          <p:cNvGrpSpPr/>
          <p:nvPr/>
        </p:nvGrpSpPr>
        <p:grpSpPr>
          <a:xfrm>
            <a:off x="5886761" y="2922588"/>
            <a:ext cx="2244243" cy="3204594"/>
            <a:chOff x="6896418" y="2786063"/>
            <a:chExt cx="2244243" cy="320459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888F202-7A66-4B4E-BD6C-58ED8611E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6418" y="2786063"/>
              <a:ext cx="2244243" cy="3204594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28845787-6E1A-4490-ADD2-F96043D156B6}"/>
                </a:ext>
              </a:extLst>
            </p:cNvPr>
            <p:cNvCxnSpPr>
              <a:cxnSpLocks/>
            </p:cNvCxnSpPr>
            <p:nvPr/>
          </p:nvCxnSpPr>
          <p:spPr>
            <a:xfrm>
              <a:off x="8011486" y="2936147"/>
              <a:ext cx="0" cy="39428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89FF5B94-AEF7-41FD-BEA3-30F1B5F8240A}"/>
                </a:ext>
              </a:extLst>
            </p:cNvPr>
            <p:cNvCxnSpPr>
              <a:cxnSpLocks/>
            </p:cNvCxnSpPr>
            <p:nvPr/>
          </p:nvCxnSpPr>
          <p:spPr>
            <a:xfrm>
              <a:off x="8011486" y="5420687"/>
              <a:ext cx="0" cy="39428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914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雙</a:t>
            </a:r>
            <a:r>
              <a:rPr lang="en-US" altLang="zh-TW" sz="3600" dirty="0">
                <a:latin typeface="微軟正黑體" panose="020B0604030504040204" pitchFamily="34" charset="-120"/>
              </a:rPr>
              <a:t>C</a:t>
            </a:r>
            <a:r>
              <a:rPr lang="zh-TW" altLang="en-US" sz="3600" dirty="0">
                <a:latin typeface="微軟正黑體" panose="020B0604030504040204" pitchFamily="34" charset="-120"/>
              </a:rPr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</a:rPr>
              <a:t>型</a:t>
            </a:r>
            <a:r>
              <a:rPr lang="en-US" altLang="zh-TW" sz="3600" dirty="0">
                <a:latin typeface="微軟正黑體" panose="020B0604030504040204" pitchFamily="34" charset="-120"/>
              </a:rPr>
              <a:t>5)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7.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5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邊界條件：柱底部為</a:t>
            </a:r>
            <a:r>
              <a:rPr lang="en-US" altLang="zh-TW" sz="2400" dirty="0"/>
              <a:t>fixed(</a:t>
            </a:r>
            <a:r>
              <a:rPr lang="zh-TW" altLang="en-US" sz="2400" dirty="0"/>
              <a:t>限制轉動及位移</a:t>
            </a:r>
            <a:r>
              <a:rPr lang="en-US" altLang="zh-TW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模擬結果：當柱頂施加約</a:t>
            </a:r>
            <a:r>
              <a:rPr lang="en-US" altLang="zh-TW" sz="2400" dirty="0"/>
              <a:t>44.827</a:t>
            </a:r>
            <a:r>
              <a:rPr lang="zh-TW" altLang="en-US" sz="2400" dirty="0"/>
              <a:t>公噸的向下載重時，該柱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                      所受最大應力恰達降伏強度</a:t>
            </a:r>
            <a:r>
              <a:rPr lang="en-US" altLang="zh-TW" sz="2400" dirty="0"/>
              <a:t>(350MPa)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換算：平均每公斤的材料可以支撐</a:t>
            </a:r>
            <a:r>
              <a:rPr lang="en-US" altLang="zh-TW" sz="2400" dirty="0"/>
              <a:t>2.813</a:t>
            </a:r>
            <a:r>
              <a:rPr lang="zh-TW" altLang="en-US" sz="2400" dirty="0"/>
              <a:t>公噸的載重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6C0762-AB97-4079-9C29-74D64A45C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" r="7826" b="3258"/>
          <a:stretch/>
        </p:blipFill>
        <p:spPr>
          <a:xfrm>
            <a:off x="8708251" y="700392"/>
            <a:ext cx="2977613" cy="56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45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34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數據比較表：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22</a:t>
            </a:fld>
            <a:endParaRPr lang="zh-TW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3EC5C16-9336-4BF3-8695-3D54ABE4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987360"/>
              </p:ext>
            </p:extLst>
          </p:nvPr>
        </p:nvGraphicFramePr>
        <p:xfrm>
          <a:off x="1792564" y="2079476"/>
          <a:ext cx="860687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0320">
                  <a:extLst>
                    <a:ext uri="{9D8B030D-6E8A-4147-A177-3AD203B41FA5}">
                      <a16:colId xmlns:a16="http://schemas.microsoft.com/office/drawing/2014/main" val="3237444296"/>
                    </a:ext>
                  </a:extLst>
                </a:gridCol>
                <a:gridCol w="1356104">
                  <a:extLst>
                    <a:ext uri="{9D8B030D-6E8A-4147-A177-3AD203B41FA5}">
                      <a16:colId xmlns:a16="http://schemas.microsoft.com/office/drawing/2014/main" val="3898885554"/>
                    </a:ext>
                  </a:extLst>
                </a:gridCol>
                <a:gridCol w="2125328">
                  <a:extLst>
                    <a:ext uri="{9D8B030D-6E8A-4147-A177-3AD203B41FA5}">
                      <a16:colId xmlns:a16="http://schemas.microsoft.com/office/drawing/2014/main" val="4271701455"/>
                    </a:ext>
                  </a:extLst>
                </a:gridCol>
                <a:gridCol w="2715120">
                  <a:extLst>
                    <a:ext uri="{9D8B030D-6E8A-4147-A177-3AD203B41FA5}">
                      <a16:colId xmlns:a16="http://schemas.microsoft.com/office/drawing/2014/main" val="883829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材料形式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材料總重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達降伏強度時載重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可承受載重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材料公斤數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方鋼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17.122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29.732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1.736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44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輕型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H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13.26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24.309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1.833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58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型鋼無墊板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(H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15.937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45.078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2.829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69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片墊板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16.484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43.399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2.638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片墊板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16.7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42.952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2.752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38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型鋼夾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17.913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39.222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2.19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3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型鋼無墊板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方形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15.937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44.827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2.813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786865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A9D8C807-2E45-47A0-ADD4-780CFE1D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78" y="5180542"/>
            <a:ext cx="724477" cy="13098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5FB23B-93DD-4C60-B2DD-835D1C446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59" y="5194357"/>
            <a:ext cx="748465" cy="1296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0C318E9-1840-4206-A295-AA45F09C6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043" y="5205110"/>
            <a:ext cx="898665" cy="12767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A426C06-333F-41E9-B54A-202D362FD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867" y="5205853"/>
            <a:ext cx="898665" cy="128450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FE15A11-AABB-4C2C-A286-7A4C30C8E4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70"/>
          <a:stretch/>
        </p:blipFill>
        <p:spPr>
          <a:xfrm>
            <a:off x="6159574" y="5213565"/>
            <a:ext cx="955100" cy="12767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35E164A-4D5D-4F58-A8DB-C25A003EFF5A}"/>
              </a:ext>
            </a:extLst>
          </p:cNvPr>
          <p:cNvSpPr/>
          <p:nvPr/>
        </p:nvSpPr>
        <p:spPr>
          <a:xfrm>
            <a:off x="1949943" y="6481902"/>
            <a:ext cx="44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55C87A-1D0D-40DE-8667-1A30CC472194}"/>
              </a:ext>
            </a:extLst>
          </p:cNvPr>
          <p:cNvSpPr/>
          <p:nvPr/>
        </p:nvSpPr>
        <p:spPr>
          <a:xfrm>
            <a:off x="3340850" y="6481902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89FE1B-A7C9-46F7-B9D0-102226DB34EB}"/>
              </a:ext>
            </a:extLst>
          </p:cNvPr>
          <p:cNvSpPr/>
          <p:nvPr/>
        </p:nvSpPr>
        <p:spPr>
          <a:xfrm>
            <a:off x="4839718" y="6493293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(3)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6D686D-8012-4AFF-8E16-4DEACD76CED2}"/>
              </a:ext>
            </a:extLst>
          </p:cNvPr>
          <p:cNvSpPr/>
          <p:nvPr/>
        </p:nvSpPr>
        <p:spPr>
          <a:xfrm>
            <a:off x="6328385" y="6497645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(4,5)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F91D14C-3DEB-4B66-A896-6E8AC715D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367" y="5197233"/>
            <a:ext cx="1254331" cy="127643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F6A85F0-2394-489C-A707-548A0633CAB9}"/>
              </a:ext>
            </a:extLst>
          </p:cNvPr>
          <p:cNvSpPr/>
          <p:nvPr/>
        </p:nvSpPr>
        <p:spPr>
          <a:xfrm>
            <a:off x="8147480" y="6473667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(6)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2972C28-0F53-45E6-B5F2-99DBA2DF3692}"/>
              </a:ext>
            </a:extLst>
          </p:cNvPr>
          <p:cNvSpPr/>
          <p:nvPr/>
        </p:nvSpPr>
        <p:spPr>
          <a:xfrm>
            <a:off x="9760824" y="6473667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572109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12485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小結：</a:t>
            </a:r>
            <a:endParaRPr lang="en-US" altLang="zh-TW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型鋼無墊板的數據較優異，原因是軟體假設兩根</a:t>
            </a:r>
            <a:r>
              <a:rPr lang="en-US" altLang="zh-TW" sz="2400" dirty="0"/>
              <a:t>C</a:t>
            </a:r>
            <a:r>
              <a:rPr lang="zh-TW" altLang="en-US" sz="2400" dirty="0"/>
              <a:t>型鋼為完美接合，性質與</a:t>
            </a:r>
            <a:r>
              <a:rPr lang="en-US" altLang="zh-TW" sz="2400" dirty="0"/>
              <a:t>H</a:t>
            </a:r>
            <a:r>
              <a:rPr lang="zh-TW" altLang="en-US" sz="2400" dirty="0"/>
              <a:t>型鋼及方鋼相同，但實際上在螺孔附近會有應力集中的問題，所以模擬出來的結果還要做些折減。</a:t>
            </a:r>
            <a:endParaRPr lang="en-US" altLang="zh-TW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TW" sz="2400" dirty="0"/>
              <a:t>C</a:t>
            </a:r>
            <a:r>
              <a:rPr lang="zh-TW" altLang="en-US" sz="2400" dirty="0"/>
              <a:t>型鋼的強度為</a:t>
            </a:r>
            <a:r>
              <a:rPr lang="en-US" altLang="zh-TW" sz="2400" dirty="0"/>
              <a:t>350MPa</a:t>
            </a:r>
            <a:r>
              <a:rPr lang="zh-TW" altLang="en-US" sz="2400" dirty="0"/>
              <a:t>，方鋼及輕型</a:t>
            </a:r>
            <a:r>
              <a:rPr lang="en-US" altLang="zh-TW" sz="2400" dirty="0"/>
              <a:t>H</a:t>
            </a:r>
            <a:r>
              <a:rPr lang="zh-TW" altLang="en-US" sz="2400" dirty="0"/>
              <a:t>型鋼強度約在</a:t>
            </a:r>
            <a:r>
              <a:rPr lang="en-US" altLang="zh-TW" sz="2400" dirty="0"/>
              <a:t>230-250MPa</a:t>
            </a:r>
            <a:r>
              <a:rPr lang="zh-TW" altLang="en-US" sz="2400" dirty="0"/>
              <a:t>，因此每公斤材料可承受的載重，</a:t>
            </a:r>
            <a:r>
              <a:rPr lang="en-US" altLang="zh-TW" sz="2400" dirty="0"/>
              <a:t>C</a:t>
            </a:r>
            <a:r>
              <a:rPr lang="zh-TW" altLang="en-US" sz="2400" dirty="0"/>
              <a:t>型鋼的表現較為出色也是合理的。</a:t>
            </a:r>
            <a:endParaRPr lang="en-US" altLang="zh-TW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400" dirty="0"/>
              <a:t>柱需考慮挫曲的問題，需在柱中間加上橫向支撐或是加勁，不然會造成柱的挫曲變形。</a:t>
            </a:r>
            <a:endParaRPr lang="en-US" altLang="zh-TW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TW" altLang="en-US" sz="2400" dirty="0"/>
              <a:t>方形及圓形的柱，兩軸的慣性矩相同，因此沒有強弱軸的問題，但在</a:t>
            </a:r>
            <a:r>
              <a:rPr lang="en-US" altLang="zh-TW" sz="2400" dirty="0"/>
              <a:t>H</a:t>
            </a:r>
            <a:r>
              <a:rPr lang="zh-TW" altLang="en-US" sz="2400" dirty="0"/>
              <a:t>型的強弱軸差異大，因此在柱的擺放也需特別注意，避免外力對弱軸造成彎矩。</a:t>
            </a:r>
            <a:endParaRPr lang="en-US" altLang="zh-TW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42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B8A5-B863-45E9-ACE6-EC25558AF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三、單元件：樑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6D5EF-11B0-4CC7-81EB-C0F0589A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065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種類介紹：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(1)</a:t>
            </a:r>
            <a:r>
              <a:rPr lang="zh-TW" altLang="en-US" sz="2000" dirty="0"/>
              <a:t>方鋼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(2)</a:t>
            </a:r>
            <a:r>
              <a:rPr lang="zh-TW" altLang="en-US" sz="2000" dirty="0"/>
              <a:t>輕型</a:t>
            </a:r>
            <a:r>
              <a:rPr lang="en-US" altLang="zh-TW" sz="2000" dirty="0"/>
              <a:t>H</a:t>
            </a:r>
            <a:r>
              <a:rPr lang="zh-TW" altLang="en-US" sz="2000" dirty="0"/>
              <a:t>型鋼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(3)</a:t>
            </a:r>
            <a:r>
              <a:rPr lang="zh-TW" altLang="en-US" sz="2000" dirty="0"/>
              <a:t>雙</a:t>
            </a:r>
            <a:r>
              <a:rPr lang="en-US" altLang="zh-TW" sz="2000" dirty="0"/>
              <a:t>C</a:t>
            </a:r>
            <a:r>
              <a:rPr lang="zh-TW" altLang="en-US" sz="2000" dirty="0"/>
              <a:t>型鋼</a:t>
            </a:r>
            <a:r>
              <a:rPr lang="en-US" altLang="zh-TW" sz="2000" dirty="0"/>
              <a:t>(</a:t>
            </a:r>
            <a:r>
              <a:rPr lang="zh-TW" altLang="en-US" sz="2000" dirty="0"/>
              <a:t>包含五種組合形式</a:t>
            </a:r>
            <a:r>
              <a:rPr lang="en-US" altLang="zh-TW" sz="2000" dirty="0"/>
              <a:t>)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1.</a:t>
            </a:r>
            <a:r>
              <a:rPr lang="zh-TW" altLang="en-US" sz="2000" dirty="0"/>
              <a:t>雙</a:t>
            </a:r>
            <a:r>
              <a:rPr lang="en-US" altLang="zh-TW" sz="2000" dirty="0"/>
              <a:t>C</a:t>
            </a:r>
            <a:r>
              <a:rPr lang="zh-TW" altLang="en-US" sz="2000" dirty="0"/>
              <a:t>型鋼無墊板</a:t>
            </a:r>
            <a:r>
              <a:rPr lang="en-US" altLang="zh-TW" sz="2000" dirty="0"/>
              <a:t>(H</a:t>
            </a:r>
            <a:r>
              <a:rPr lang="zh-TW" altLang="en-US" sz="2000" dirty="0"/>
              <a:t>型</a:t>
            </a:r>
            <a:r>
              <a:rPr lang="en-US" altLang="zh-TW" sz="20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2.</a:t>
            </a:r>
            <a:r>
              <a:rPr lang="zh-TW" altLang="en-US" sz="2000" dirty="0">
                <a:solidFill>
                  <a:sysClr val="windowText" lastClr="000000"/>
                </a:solidFill>
              </a:rPr>
              <a:t>雙</a:t>
            </a:r>
            <a:r>
              <a:rPr lang="en-US" altLang="zh-TW" sz="2000" dirty="0">
                <a:solidFill>
                  <a:sysClr val="windowText" lastClr="000000"/>
                </a:solidFill>
              </a:rPr>
              <a:t>C</a:t>
            </a:r>
            <a:r>
              <a:rPr lang="zh-TW" altLang="en-US" sz="2000" dirty="0">
                <a:solidFill>
                  <a:sysClr val="windowText" lastClr="000000"/>
                </a:solidFill>
              </a:rPr>
              <a:t>型鋼加</a:t>
            </a:r>
            <a:r>
              <a:rPr lang="en-US" altLang="zh-TW" sz="2000" dirty="0">
                <a:solidFill>
                  <a:sysClr val="windowText" lastClr="000000"/>
                </a:solidFill>
              </a:rPr>
              <a:t>2</a:t>
            </a:r>
            <a:r>
              <a:rPr lang="zh-TW" altLang="en-US" sz="2000" dirty="0">
                <a:solidFill>
                  <a:sysClr val="windowText" lastClr="000000"/>
                </a:solidFill>
              </a:rPr>
              <a:t>片墊板</a:t>
            </a:r>
            <a:endParaRPr lang="en-US" altLang="zh-TW" sz="2000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ysClr val="windowText" lastClr="000000"/>
                </a:solidFill>
              </a:rPr>
              <a:t>3.</a:t>
            </a:r>
            <a:r>
              <a:rPr lang="zh-TW" altLang="en-US" sz="2000" dirty="0">
                <a:solidFill>
                  <a:sysClr val="windowText" lastClr="000000"/>
                </a:solidFill>
              </a:rPr>
              <a:t>雙</a:t>
            </a:r>
            <a:r>
              <a:rPr lang="en-US" altLang="zh-TW" sz="2000" dirty="0">
                <a:solidFill>
                  <a:sysClr val="windowText" lastClr="000000"/>
                </a:solidFill>
              </a:rPr>
              <a:t>C</a:t>
            </a:r>
            <a:r>
              <a:rPr lang="zh-TW" altLang="en-US" sz="2000" dirty="0">
                <a:solidFill>
                  <a:sysClr val="windowText" lastClr="000000"/>
                </a:solidFill>
              </a:rPr>
              <a:t>型鋼加</a:t>
            </a:r>
            <a:r>
              <a:rPr lang="en-US" altLang="zh-TW" sz="2000" dirty="0">
                <a:solidFill>
                  <a:sysClr val="windowText" lastClr="000000"/>
                </a:solidFill>
              </a:rPr>
              <a:t>3</a:t>
            </a:r>
            <a:r>
              <a:rPr lang="zh-TW" altLang="en-US" sz="2000" dirty="0">
                <a:solidFill>
                  <a:sysClr val="windowText" lastClr="000000"/>
                </a:solidFill>
              </a:rPr>
              <a:t>片墊板</a:t>
            </a:r>
            <a:endParaRPr lang="en-US" altLang="zh-TW" sz="2000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ysClr val="windowText" lastClr="000000"/>
                </a:solidFill>
              </a:rPr>
              <a:t>4.</a:t>
            </a:r>
            <a:r>
              <a:rPr lang="zh-TW" altLang="en-US" sz="2000" dirty="0">
                <a:solidFill>
                  <a:sysClr val="windowText" lastClr="000000"/>
                </a:solidFill>
              </a:rPr>
              <a:t>雙</a:t>
            </a:r>
            <a:r>
              <a:rPr lang="en-US" altLang="zh-TW" sz="2000" dirty="0">
                <a:solidFill>
                  <a:sysClr val="windowText" lastClr="000000"/>
                </a:solidFill>
              </a:rPr>
              <a:t>C</a:t>
            </a:r>
            <a:r>
              <a:rPr lang="zh-TW" altLang="en-US" sz="2000" dirty="0">
                <a:solidFill>
                  <a:sysClr val="windowText" lastClr="000000"/>
                </a:solidFill>
              </a:rPr>
              <a:t>型鋼加</a:t>
            </a:r>
            <a:r>
              <a:rPr lang="en-US" altLang="zh-TW" sz="2000" dirty="0">
                <a:solidFill>
                  <a:sysClr val="windowText" lastClr="000000"/>
                </a:solidFill>
              </a:rPr>
              <a:t>C</a:t>
            </a:r>
            <a:r>
              <a:rPr lang="zh-TW" altLang="en-US" sz="2000" dirty="0">
                <a:solidFill>
                  <a:sysClr val="windowText" lastClr="000000"/>
                </a:solidFill>
              </a:rPr>
              <a:t>型鋼</a:t>
            </a:r>
            <a:endParaRPr lang="en-US" altLang="zh-TW" sz="2000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>
                <a:solidFill>
                  <a:sysClr val="windowText" lastClr="000000"/>
                </a:solidFill>
              </a:rPr>
              <a:t>5.</a:t>
            </a:r>
            <a:r>
              <a:rPr lang="zh-TW" altLang="en-US" sz="2000" dirty="0"/>
              <a:t>雙</a:t>
            </a:r>
            <a:r>
              <a:rPr lang="en-US" altLang="zh-TW" sz="2000" dirty="0"/>
              <a:t>C</a:t>
            </a:r>
            <a:r>
              <a:rPr lang="zh-TW" altLang="en-US" sz="2000" dirty="0"/>
              <a:t>型鋼無墊板</a:t>
            </a:r>
            <a:r>
              <a:rPr lang="en-US" altLang="zh-TW" sz="2000" dirty="0"/>
              <a:t>(H</a:t>
            </a:r>
            <a:r>
              <a:rPr lang="zh-TW" altLang="en-US" sz="2000" dirty="0"/>
              <a:t>型</a:t>
            </a:r>
            <a:r>
              <a:rPr lang="en-US" altLang="zh-TW" sz="2000" dirty="0"/>
              <a:t>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DFC80E7-5740-43C8-9D63-A620BE71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65" y="1965503"/>
            <a:ext cx="1056298" cy="19097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19DAF8B-BDF1-41D9-826A-9B40A761D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542" y="1965503"/>
            <a:ext cx="1102906" cy="19097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7CF7833-CFFE-4F1F-80AF-4BF87C57E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872" y="1960996"/>
            <a:ext cx="1347328" cy="191423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0F0BD3-4A26-4C2F-9865-A836ACC10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230" y="4420443"/>
            <a:ext cx="1339912" cy="19152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8150BD2-8516-4CFF-96FB-6B4A48FFF689}"/>
              </a:ext>
            </a:extLst>
          </p:cNvPr>
          <p:cNvSpPr/>
          <p:nvPr/>
        </p:nvSpPr>
        <p:spPr>
          <a:xfrm>
            <a:off x="5860239" y="3873130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451101-C38D-4F63-B38D-A3A507198C01}"/>
              </a:ext>
            </a:extLst>
          </p:cNvPr>
          <p:cNvSpPr/>
          <p:nvPr/>
        </p:nvSpPr>
        <p:spPr>
          <a:xfrm>
            <a:off x="7392620" y="3873130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415AB5-CD70-4246-B99A-E78B43A0F161}"/>
              </a:ext>
            </a:extLst>
          </p:cNvPr>
          <p:cNvSpPr/>
          <p:nvPr/>
        </p:nvSpPr>
        <p:spPr>
          <a:xfrm>
            <a:off x="8993385" y="387313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(3)-1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473696-B1ED-41E6-8570-EB0DDAC1C637}"/>
              </a:ext>
            </a:extLst>
          </p:cNvPr>
          <p:cNvSpPr/>
          <p:nvPr/>
        </p:nvSpPr>
        <p:spPr>
          <a:xfrm>
            <a:off x="5234453" y="633468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(3)-2,3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5521854-0888-43E5-82FB-4D480AF42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510" y="4420443"/>
            <a:ext cx="1881090" cy="191423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CEA4A5F-1206-4ABD-B31D-EDCB30AD3995}"/>
              </a:ext>
            </a:extLst>
          </p:cNvPr>
          <p:cNvSpPr/>
          <p:nvPr/>
        </p:nvSpPr>
        <p:spPr>
          <a:xfrm>
            <a:off x="7382883" y="6322074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(3)-4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0FF923-A854-460F-BEAA-4D87E9B27260}"/>
              </a:ext>
            </a:extLst>
          </p:cNvPr>
          <p:cNvSpPr/>
          <p:nvPr/>
        </p:nvSpPr>
        <p:spPr>
          <a:xfrm>
            <a:off x="9323700" y="6330259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(3)-5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0287BB1-ABD1-468E-ABC3-2563781F4E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70"/>
          <a:stretch/>
        </p:blipFill>
        <p:spPr>
          <a:xfrm>
            <a:off x="4920638" y="4439900"/>
            <a:ext cx="1432659" cy="19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0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方鋼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方鋼：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該柱為</a:t>
            </a:r>
            <a:r>
              <a:rPr lang="en-US" altLang="zh-TW" sz="2400" dirty="0"/>
              <a:t>2</a:t>
            </a:r>
            <a:r>
              <a:rPr lang="zh-TW" altLang="en-US" sz="2400" dirty="0"/>
              <a:t>個</a:t>
            </a:r>
            <a:r>
              <a:rPr lang="en-US" altLang="zh-TW" sz="2400" dirty="0"/>
              <a:t>60</a:t>
            </a:r>
            <a:r>
              <a:rPr lang="zh-TW" altLang="en-US" sz="2400" dirty="0"/>
              <a:t>*</a:t>
            </a:r>
            <a:r>
              <a:rPr lang="en-US" altLang="zh-TW" sz="2400" dirty="0"/>
              <a:t>60</a:t>
            </a:r>
            <a:r>
              <a:rPr lang="zh-TW" altLang="en-US" sz="2400" dirty="0"/>
              <a:t>*</a:t>
            </a:r>
            <a:r>
              <a:rPr lang="en-US" altLang="zh-TW" sz="2400" dirty="0"/>
              <a:t>3.2t</a:t>
            </a:r>
            <a:r>
              <a:rPr lang="zh-TW" altLang="en-US" sz="2400" dirty="0"/>
              <a:t>的方鋼組合而成的，如右圖。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32479C-64A6-4E50-B4A2-48EED45CA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497" y="2405004"/>
            <a:ext cx="1840728" cy="33313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8234031" y="574248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組合斷面形式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47257" y="3508137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(Y.S.)=230MPa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(T.S.)=400MPa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梁長度：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17.122kg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9143F90-9059-4364-A590-571C62461CEC}"/>
              </a:ext>
            </a:extLst>
          </p:cNvPr>
          <p:cNvCxnSpPr>
            <a:cxnSpLocks/>
          </p:cNvCxnSpPr>
          <p:nvPr/>
        </p:nvCxnSpPr>
        <p:spPr>
          <a:xfrm>
            <a:off x="8235874" y="2370519"/>
            <a:ext cx="1562468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A6A1BBB-0B96-4DE0-B71B-A5F49E0E807E}"/>
              </a:ext>
            </a:extLst>
          </p:cNvPr>
          <p:cNvCxnSpPr>
            <a:cxnSpLocks/>
          </p:cNvCxnSpPr>
          <p:nvPr/>
        </p:nvCxnSpPr>
        <p:spPr>
          <a:xfrm>
            <a:off x="8235874" y="2212181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0CA1824-42B0-4A86-A264-CCD44463C6CD}"/>
              </a:ext>
            </a:extLst>
          </p:cNvPr>
          <p:cNvCxnSpPr>
            <a:cxnSpLocks/>
          </p:cNvCxnSpPr>
          <p:nvPr/>
        </p:nvCxnSpPr>
        <p:spPr>
          <a:xfrm>
            <a:off x="9798342" y="2220570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B2D179C-E6D6-4664-8D55-433AA8777056}"/>
              </a:ext>
            </a:extLst>
          </p:cNvPr>
          <p:cNvSpPr/>
          <p:nvPr/>
        </p:nvSpPr>
        <p:spPr>
          <a:xfrm>
            <a:off x="8565432" y="2150945"/>
            <a:ext cx="903352" cy="12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60mm</a:t>
            </a:r>
            <a:endParaRPr lang="zh-TW" altLang="en-US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4E09AC0-BEB8-42EB-AB87-5A06BB572566}"/>
              </a:ext>
            </a:extLst>
          </p:cNvPr>
          <p:cNvCxnSpPr>
            <a:cxnSpLocks/>
          </p:cNvCxnSpPr>
          <p:nvPr/>
        </p:nvCxnSpPr>
        <p:spPr>
          <a:xfrm rot="16200000">
            <a:off x="9169508" y="3277535"/>
            <a:ext cx="1562468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B2294AD-4CC6-4D50-9AA8-6A9903158225}"/>
              </a:ext>
            </a:extLst>
          </p:cNvPr>
          <p:cNvCxnSpPr>
            <a:cxnSpLocks/>
          </p:cNvCxnSpPr>
          <p:nvPr/>
        </p:nvCxnSpPr>
        <p:spPr>
          <a:xfrm rot="16200000">
            <a:off x="9957017" y="3924935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EB24F14-7692-409D-B2CA-5D5DD9C2356B}"/>
              </a:ext>
            </a:extLst>
          </p:cNvPr>
          <p:cNvCxnSpPr>
            <a:cxnSpLocks/>
          </p:cNvCxnSpPr>
          <p:nvPr/>
        </p:nvCxnSpPr>
        <p:spPr>
          <a:xfrm rot="16200000">
            <a:off x="9950742" y="2356192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D4D5619-AF9D-43A2-8F79-67EF872EE765}"/>
              </a:ext>
            </a:extLst>
          </p:cNvPr>
          <p:cNvSpPr/>
          <p:nvPr/>
        </p:nvSpPr>
        <p:spPr>
          <a:xfrm rot="16200000">
            <a:off x="9639176" y="3216299"/>
            <a:ext cx="903352" cy="12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60mm</a:t>
            </a:r>
            <a:endParaRPr lang="zh-TW" altLang="en-US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7093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方鋼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9933264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方鋼：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邊界條件：梁一端為</a:t>
            </a:r>
            <a:r>
              <a:rPr lang="en-US" altLang="zh-TW" sz="2200" dirty="0"/>
              <a:t>fixed(</a:t>
            </a:r>
            <a:r>
              <a:rPr lang="zh-TW" altLang="en-US" sz="2200" dirty="0"/>
              <a:t>限制轉動及位移</a:t>
            </a:r>
            <a:r>
              <a:rPr lang="en-US" altLang="zh-TW" sz="2200" dirty="0"/>
              <a:t>)</a:t>
            </a:r>
            <a:r>
              <a:rPr lang="zh-TW" altLang="en-US" sz="2200" dirty="0"/>
              <a:t>，另一端為</a:t>
            </a:r>
            <a:r>
              <a:rPr lang="en-US" altLang="zh-TW" sz="2200" dirty="0"/>
              <a:t>roller(</a:t>
            </a:r>
            <a:r>
              <a:rPr lang="zh-TW" altLang="en-US" sz="2200" dirty="0"/>
              <a:t>限制垂直方向位移</a:t>
            </a:r>
            <a:r>
              <a:rPr lang="en-US" altLang="zh-TW" sz="22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模擬結果：當梁上方施加約</a:t>
            </a:r>
            <a:r>
              <a:rPr lang="en-US" altLang="zh-TW" sz="2200" dirty="0"/>
              <a:t>3.917</a:t>
            </a:r>
            <a:r>
              <a:rPr lang="zh-TW" altLang="en-US" sz="2200" dirty="0"/>
              <a:t>公噸的向下載重時，該梁所受最大應力恰達降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                  伏強度</a:t>
            </a:r>
            <a:r>
              <a:rPr lang="en-US" altLang="zh-TW" sz="2200" dirty="0"/>
              <a:t>(230MPa)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換算：平均每公斤的材料可以支撐</a:t>
            </a:r>
            <a:r>
              <a:rPr lang="en-US" altLang="zh-TW" sz="2200" dirty="0"/>
              <a:t>0.229</a:t>
            </a:r>
            <a:r>
              <a:rPr lang="zh-TW" altLang="en-US" sz="2200" dirty="0"/>
              <a:t>公噸的載重</a:t>
            </a: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0FE24C-8E54-4043-8588-EA68D8E5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491" y="4612979"/>
            <a:ext cx="7076463" cy="21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40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輕型</a:t>
            </a:r>
            <a:r>
              <a:rPr lang="en-US" altLang="zh-TW" sz="3600" dirty="0"/>
              <a:t>H</a:t>
            </a:r>
            <a:r>
              <a:rPr lang="zh-TW" altLang="en-US" sz="3600" dirty="0"/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輕型</a:t>
            </a:r>
            <a:r>
              <a:rPr lang="en-US" altLang="zh-TW" sz="2400" dirty="0"/>
              <a:t>H</a:t>
            </a:r>
            <a:r>
              <a:rPr lang="zh-TW" altLang="en-US" sz="2400" dirty="0"/>
              <a:t>型鋼：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該</a:t>
            </a:r>
            <a:r>
              <a:rPr lang="en-US" altLang="zh-TW" sz="2400" dirty="0"/>
              <a:t>H</a:t>
            </a:r>
            <a:r>
              <a:rPr lang="zh-TW" altLang="en-US" sz="2400" dirty="0"/>
              <a:t>型鋼，翼板寬</a:t>
            </a:r>
            <a:r>
              <a:rPr lang="en-US" altLang="zh-TW" sz="2400" dirty="0"/>
              <a:t>=75mm</a:t>
            </a:r>
            <a:r>
              <a:rPr lang="zh-TW" altLang="en-US" sz="2400" dirty="0"/>
              <a:t>，斷面高度</a:t>
            </a:r>
            <a:r>
              <a:rPr lang="en-US" altLang="zh-TW" sz="2400" dirty="0"/>
              <a:t>=150mm</a:t>
            </a:r>
            <a:r>
              <a:rPr lang="zh-TW" altLang="en-US" sz="2400" dirty="0"/>
              <a:t>，腹板厚</a:t>
            </a:r>
            <a:r>
              <a:rPr lang="en-US" altLang="zh-TW" sz="2400" dirty="0"/>
              <a:t>=3.2mm</a:t>
            </a:r>
            <a:r>
              <a:rPr lang="zh-TW" altLang="en-US" sz="2400" dirty="0"/>
              <a:t>，翼板厚</a:t>
            </a:r>
            <a:r>
              <a:rPr lang="en-US" altLang="zh-TW" sz="2400" dirty="0"/>
              <a:t>=4.5mm</a:t>
            </a:r>
            <a:r>
              <a:rPr lang="zh-TW" altLang="en-US" sz="2400" dirty="0"/>
              <a:t>，如右圖。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6659199" y="605413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柱斷面圖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13701" y="4050660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(Y.S.)=250MPa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(T.S.)=400MPa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梁長度：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13.26kg</a:t>
            </a:r>
            <a:endParaRPr lang="zh-TW" altLang="en-US" sz="2000" dirty="0"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D3C1C0-46AD-430E-A7FE-686BC9608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25" y="2910880"/>
            <a:ext cx="1814513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57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輕型</a:t>
            </a:r>
            <a:r>
              <a:rPr lang="en-US" altLang="zh-TW" sz="3600" dirty="0"/>
              <a:t>H</a:t>
            </a:r>
            <a:r>
              <a:rPr lang="zh-TW" altLang="en-US" sz="3600" dirty="0"/>
              <a:t>型鋼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輕型</a:t>
            </a:r>
            <a:r>
              <a:rPr lang="en-US" altLang="zh-TW" sz="2200" dirty="0"/>
              <a:t>H</a:t>
            </a:r>
            <a:r>
              <a:rPr lang="zh-TW" altLang="en-US" sz="2200" dirty="0"/>
              <a:t>型鋼：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邊界條件：梁一端為</a:t>
            </a:r>
            <a:r>
              <a:rPr lang="en-US" altLang="zh-TW" sz="2200" dirty="0"/>
              <a:t>fixed(</a:t>
            </a:r>
            <a:r>
              <a:rPr lang="zh-TW" altLang="en-US" sz="2200" dirty="0"/>
              <a:t>限制轉動及位移</a:t>
            </a:r>
            <a:r>
              <a:rPr lang="en-US" altLang="zh-TW" sz="2200" dirty="0"/>
              <a:t>)</a:t>
            </a:r>
            <a:r>
              <a:rPr lang="zh-TW" altLang="en-US" sz="2200" dirty="0"/>
              <a:t>，另一端為</a:t>
            </a:r>
            <a:r>
              <a:rPr lang="en-US" altLang="zh-TW" sz="2200" dirty="0"/>
              <a:t>roller(</a:t>
            </a:r>
            <a:r>
              <a:rPr lang="zh-TW" altLang="en-US" sz="2200" dirty="0"/>
              <a:t>限制垂直方向位移</a:t>
            </a:r>
            <a:r>
              <a:rPr lang="en-US" altLang="zh-TW" sz="22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模擬結果：當梁上方施加約</a:t>
            </a:r>
            <a:r>
              <a:rPr lang="en-US" altLang="zh-TW" sz="2200" dirty="0"/>
              <a:t>1.986</a:t>
            </a:r>
            <a:r>
              <a:rPr lang="zh-TW" altLang="en-US" sz="2200" dirty="0"/>
              <a:t>公噸的向下載重時，該梁所受最大應力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                  恰達降伏強度</a:t>
            </a:r>
            <a:r>
              <a:rPr lang="en-US" altLang="zh-TW" sz="2200" dirty="0"/>
              <a:t>(250MPa)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換算：平均每公斤的材料可以支撐</a:t>
            </a:r>
            <a:r>
              <a:rPr lang="en-US" altLang="zh-TW" sz="2200" dirty="0"/>
              <a:t>0.150</a:t>
            </a:r>
            <a:r>
              <a:rPr lang="zh-TW" altLang="en-US" sz="2200" dirty="0"/>
              <a:t>公噸的載重</a:t>
            </a: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A5B451-7183-42EB-BA80-3D7DE6B19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79" y="4526143"/>
            <a:ext cx="7483242" cy="22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5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B8A5-B863-45E9-ACE6-EC25558A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一、前言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CA988E-21F9-4508-8040-33DA00E3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溫室結構系統包含了樑、柱、桁架、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屋架等構件，本研究從最基礎的單元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件開始探討，透過模擬及實驗的方式，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了解各型鋼組合方式的優缺點，接著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探討桁架的腹桿角度、桁架位置對屋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架的影響等，最後將所有構件組合成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一結構系統，逐一優化結構，搭建出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高強度的溫室結構。</a:t>
            </a:r>
            <a:endParaRPr lang="en-US" altLang="zh-TW" sz="2400" dirty="0"/>
          </a:p>
          <a:p>
            <a:pPr marL="514350" indent="-514350">
              <a:buAutoNum type="arabicPeriod"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6D5EF-11B0-4CC7-81EB-C0F0589A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122F62-7BEC-4F99-8156-3904ADAA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831" y="1478507"/>
            <a:ext cx="6130169" cy="4877843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27D9446-4B99-413E-A65F-8A126F86EE2C}"/>
              </a:ext>
            </a:extLst>
          </p:cNvPr>
          <p:cNvCxnSpPr/>
          <p:nvPr/>
        </p:nvCxnSpPr>
        <p:spPr>
          <a:xfrm flipH="1">
            <a:off x="7583648" y="4186106"/>
            <a:ext cx="58723" cy="696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63E2296-89B8-4660-ABA5-28AB031E2E58}"/>
              </a:ext>
            </a:extLst>
          </p:cNvPr>
          <p:cNvSpPr/>
          <p:nvPr/>
        </p:nvSpPr>
        <p:spPr>
          <a:xfrm>
            <a:off x="7029650" y="488029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水平桁架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7E3CE6B-C861-4B03-AE90-8B1DD4709E19}"/>
              </a:ext>
            </a:extLst>
          </p:cNvPr>
          <p:cNvCxnSpPr>
            <a:cxnSpLocks/>
          </p:cNvCxnSpPr>
          <p:nvPr/>
        </p:nvCxnSpPr>
        <p:spPr>
          <a:xfrm flipH="1">
            <a:off x="6330312" y="3191774"/>
            <a:ext cx="135624" cy="696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1A028E9-AA53-44B3-9360-D4603A61BEB0}"/>
              </a:ext>
            </a:extLst>
          </p:cNvPr>
          <p:cNvSpPr/>
          <p:nvPr/>
        </p:nvSpPr>
        <p:spPr>
          <a:xfrm>
            <a:off x="6122563" y="39053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柱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450FFEA-795C-41F4-9730-78E781B70A43}"/>
              </a:ext>
            </a:extLst>
          </p:cNvPr>
          <p:cNvCxnSpPr>
            <a:cxnSpLocks/>
          </p:cNvCxnSpPr>
          <p:nvPr/>
        </p:nvCxnSpPr>
        <p:spPr>
          <a:xfrm>
            <a:off x="11841060" y="4549784"/>
            <a:ext cx="66738" cy="7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B9EA6FC-8427-4721-BF23-6124F28B6750}"/>
              </a:ext>
            </a:extLst>
          </p:cNvPr>
          <p:cNvSpPr/>
          <p:nvPr/>
        </p:nvSpPr>
        <p:spPr>
          <a:xfrm>
            <a:off x="11726168" y="53794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樑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B2A9FA9-A694-4685-9139-BE7181036936}"/>
              </a:ext>
            </a:extLst>
          </p:cNvPr>
          <p:cNvCxnSpPr>
            <a:cxnSpLocks/>
          </p:cNvCxnSpPr>
          <p:nvPr/>
        </p:nvCxnSpPr>
        <p:spPr>
          <a:xfrm flipH="1">
            <a:off x="9126915" y="4029529"/>
            <a:ext cx="95997" cy="1121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E902B67-6DEB-4A63-BEB2-FB394487B5B6}"/>
              </a:ext>
            </a:extLst>
          </p:cNvPr>
          <p:cNvSpPr/>
          <p:nvPr/>
        </p:nvSpPr>
        <p:spPr>
          <a:xfrm>
            <a:off x="8574897" y="51871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單斜桁架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6CC205D-AEA2-435A-8463-B7D165299698}"/>
              </a:ext>
            </a:extLst>
          </p:cNvPr>
          <p:cNvCxnSpPr>
            <a:cxnSpLocks/>
          </p:cNvCxnSpPr>
          <p:nvPr/>
        </p:nvCxnSpPr>
        <p:spPr>
          <a:xfrm flipV="1">
            <a:off x="10113852" y="2189527"/>
            <a:ext cx="103939" cy="765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F2F96EE-75EA-46A0-958C-8951DC4169F0}"/>
              </a:ext>
            </a:extLst>
          </p:cNvPr>
          <p:cNvSpPr/>
          <p:nvPr/>
        </p:nvSpPr>
        <p:spPr>
          <a:xfrm>
            <a:off x="9894625" y="185262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屋架</a:t>
            </a:r>
          </a:p>
        </p:txBody>
      </p:sp>
    </p:spTree>
    <p:extLst>
      <p:ext uri="{BB962C8B-B14F-4D97-AF65-F5344CB8AC3E}">
        <p14:creationId xmlns:p14="http://schemas.microsoft.com/office/powerpoint/2010/main" val="2851447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雙</a:t>
            </a:r>
            <a:r>
              <a:rPr lang="en-US" altLang="zh-TW" sz="3600" dirty="0"/>
              <a:t>C</a:t>
            </a:r>
            <a:r>
              <a:rPr lang="zh-TW" altLang="en-US" sz="3600" dirty="0"/>
              <a:t>型鋼</a:t>
            </a:r>
            <a:r>
              <a:rPr lang="en-US" altLang="zh-TW" sz="3600" dirty="0"/>
              <a:t>-</a:t>
            </a:r>
            <a:r>
              <a:rPr lang="zh-TW" altLang="en-US" sz="3600" dirty="0"/>
              <a:t>型</a:t>
            </a:r>
            <a:r>
              <a:rPr lang="en-US" altLang="zh-TW" sz="3600" dirty="0"/>
              <a:t>1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1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單一</a:t>
            </a:r>
            <a:r>
              <a:rPr lang="en-US" altLang="zh-TW" sz="2400" dirty="0"/>
              <a:t>C</a:t>
            </a:r>
            <a:r>
              <a:rPr lang="zh-TW" altLang="en-US" sz="2400" dirty="0"/>
              <a:t>型鋼尺寸為</a:t>
            </a:r>
            <a:r>
              <a:rPr lang="en-US" altLang="zh-TW" sz="2400" dirty="0"/>
              <a:t>150</a:t>
            </a:r>
            <a:r>
              <a:rPr lang="zh-TW" altLang="en-US" sz="2400" dirty="0"/>
              <a:t>*</a:t>
            </a:r>
            <a:r>
              <a:rPr lang="en-US" altLang="zh-TW" sz="2400" dirty="0"/>
              <a:t>50</a:t>
            </a:r>
            <a:r>
              <a:rPr lang="zh-TW" altLang="en-US" sz="2400" dirty="0"/>
              <a:t>*</a:t>
            </a:r>
            <a:r>
              <a:rPr lang="en-US" altLang="zh-TW" sz="2400" dirty="0"/>
              <a:t>20</a:t>
            </a:r>
            <a:r>
              <a:rPr lang="zh-TW" altLang="en-US" sz="2400" dirty="0"/>
              <a:t>*</a:t>
            </a:r>
            <a:r>
              <a:rPr lang="en-US" altLang="zh-TW" sz="2400" dirty="0"/>
              <a:t>2.3t</a:t>
            </a:r>
            <a:r>
              <a:rPr lang="zh-TW" altLang="en-US" sz="2400" dirty="0"/>
              <a:t>，兩支</a:t>
            </a:r>
            <a:r>
              <a:rPr lang="en-US" altLang="zh-TW" sz="2400" dirty="0"/>
              <a:t>C</a:t>
            </a:r>
            <a:r>
              <a:rPr lang="zh-TW" altLang="en-US" sz="2400" dirty="0"/>
              <a:t>型鋼組合成</a:t>
            </a:r>
            <a:r>
              <a:rPr lang="en-US" altLang="zh-TW" sz="2400" dirty="0"/>
              <a:t>H</a:t>
            </a:r>
            <a:r>
              <a:rPr lang="zh-TW" altLang="en-US" sz="2400" dirty="0"/>
              <a:t>型的形式，中間沒加墊板，如右圖。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6744929" y="61716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柱斷面圖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05313" y="4076023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(Y.S.)=350MPa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(T.S.)=540MPa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梁長度：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15.937kg</a:t>
            </a:r>
            <a:endParaRPr lang="zh-TW" altLang="en-US" sz="2000" dirty="0"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53B74A1-36E0-4D85-8534-DEA153311B9D}"/>
              </a:ext>
            </a:extLst>
          </p:cNvPr>
          <p:cNvGrpSpPr/>
          <p:nvPr/>
        </p:nvGrpSpPr>
        <p:grpSpPr>
          <a:xfrm>
            <a:off x="6180899" y="3003079"/>
            <a:ext cx="2236056" cy="3168605"/>
            <a:chOff x="6900512" y="2818413"/>
            <a:chExt cx="2236056" cy="316860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1381807-D043-4A15-B4BF-979EA31AF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0512" y="2818413"/>
              <a:ext cx="2236056" cy="316860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F0A6EFCB-FAB6-4E93-BFD1-0E22AC954F45}"/>
                </a:ext>
              </a:extLst>
            </p:cNvPr>
            <p:cNvCxnSpPr>
              <a:cxnSpLocks/>
            </p:cNvCxnSpPr>
            <p:nvPr/>
          </p:nvCxnSpPr>
          <p:spPr>
            <a:xfrm>
              <a:off x="8011486" y="2961314"/>
              <a:ext cx="0" cy="28690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03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雙</a:t>
            </a:r>
            <a:r>
              <a:rPr lang="en-US" altLang="zh-TW" sz="3600" dirty="0"/>
              <a:t>C</a:t>
            </a:r>
            <a:r>
              <a:rPr lang="zh-TW" altLang="en-US" sz="3600" dirty="0"/>
              <a:t>型鋼</a:t>
            </a:r>
            <a:r>
              <a:rPr lang="en-US" altLang="zh-TW" sz="3600" dirty="0"/>
              <a:t>-</a:t>
            </a:r>
            <a:r>
              <a:rPr lang="zh-TW" altLang="en-US" sz="3600" dirty="0"/>
              <a:t>型</a:t>
            </a:r>
            <a:r>
              <a:rPr lang="en-US" altLang="zh-TW" sz="3600" dirty="0"/>
              <a:t>1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雙</a:t>
            </a:r>
            <a:r>
              <a:rPr lang="en-US" altLang="zh-TW" sz="2200" dirty="0"/>
              <a:t>C</a:t>
            </a:r>
            <a:r>
              <a:rPr lang="zh-TW" altLang="en-US" sz="2200" dirty="0"/>
              <a:t>型鋼</a:t>
            </a:r>
            <a:r>
              <a:rPr lang="en-US" altLang="zh-TW" sz="2200" dirty="0"/>
              <a:t>-</a:t>
            </a:r>
            <a:r>
              <a:rPr lang="zh-TW" altLang="en-US" sz="2200" dirty="0"/>
              <a:t>型</a:t>
            </a:r>
            <a:r>
              <a:rPr lang="en-US" altLang="zh-TW" sz="2200" dirty="0"/>
              <a:t>1</a:t>
            </a:r>
            <a:r>
              <a:rPr lang="zh-TW" altLang="en-US" sz="2200" dirty="0"/>
              <a:t>：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邊界條件：梁一端為</a:t>
            </a:r>
            <a:r>
              <a:rPr lang="en-US" altLang="zh-TW" sz="2200" dirty="0"/>
              <a:t>fixed(</a:t>
            </a:r>
            <a:r>
              <a:rPr lang="zh-TW" altLang="en-US" sz="2200" dirty="0"/>
              <a:t>限制轉動及位移</a:t>
            </a:r>
            <a:r>
              <a:rPr lang="en-US" altLang="zh-TW" sz="2200" dirty="0"/>
              <a:t>)</a:t>
            </a:r>
            <a:r>
              <a:rPr lang="zh-TW" altLang="en-US" sz="2200" dirty="0"/>
              <a:t>，另一端為</a:t>
            </a:r>
            <a:r>
              <a:rPr lang="en-US" altLang="zh-TW" sz="2200" dirty="0"/>
              <a:t>roller(</a:t>
            </a:r>
            <a:r>
              <a:rPr lang="zh-TW" altLang="en-US" sz="2200" dirty="0"/>
              <a:t>限制垂直方向位移</a:t>
            </a:r>
            <a:r>
              <a:rPr lang="en-US" altLang="zh-TW" sz="22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模擬結果：當梁上方施加約</a:t>
            </a:r>
            <a:r>
              <a:rPr lang="en-US" altLang="zh-TW" sz="2200" dirty="0"/>
              <a:t>3.567</a:t>
            </a:r>
            <a:r>
              <a:rPr lang="zh-TW" altLang="en-US" sz="2200" dirty="0"/>
              <a:t>公噸的向下載重時，該梁所受最大應力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                  恰達降伏強度</a:t>
            </a:r>
            <a:r>
              <a:rPr lang="en-US" altLang="zh-TW" sz="2200" dirty="0"/>
              <a:t>(250MPa)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換算：平均每公斤的材料可以支撐</a:t>
            </a:r>
            <a:r>
              <a:rPr lang="en-US" altLang="zh-TW" sz="2200" dirty="0"/>
              <a:t>0.224</a:t>
            </a:r>
            <a:r>
              <a:rPr lang="zh-TW" altLang="en-US" sz="2200" dirty="0"/>
              <a:t>公噸的載重</a:t>
            </a: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116312-4186-41AC-85D5-66AD77EF6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1" y="4597094"/>
            <a:ext cx="7837677" cy="21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79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雙</a:t>
            </a:r>
            <a:r>
              <a:rPr lang="en-US" altLang="zh-TW" sz="3600" dirty="0"/>
              <a:t>C</a:t>
            </a:r>
            <a:r>
              <a:rPr lang="zh-TW" altLang="en-US" sz="3600" dirty="0"/>
              <a:t>型鋼</a:t>
            </a:r>
            <a:r>
              <a:rPr lang="en-US" altLang="zh-TW" sz="3600" dirty="0"/>
              <a:t>-</a:t>
            </a:r>
            <a:r>
              <a:rPr lang="zh-TW" altLang="en-US" sz="3600" dirty="0"/>
              <a:t>型</a:t>
            </a:r>
            <a:r>
              <a:rPr lang="en-US" altLang="zh-TW" sz="3600" dirty="0"/>
              <a:t>2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2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單一</a:t>
            </a:r>
            <a:r>
              <a:rPr lang="en-US" altLang="zh-TW" sz="2400" dirty="0"/>
              <a:t>C</a:t>
            </a:r>
            <a:r>
              <a:rPr lang="zh-TW" altLang="en-US" sz="2400" dirty="0"/>
              <a:t>型鋼尺寸為</a:t>
            </a:r>
            <a:r>
              <a:rPr lang="en-US" altLang="zh-TW" sz="2400" dirty="0"/>
              <a:t>150</a:t>
            </a:r>
            <a:r>
              <a:rPr lang="zh-TW" altLang="en-US" sz="2400" dirty="0"/>
              <a:t>*</a:t>
            </a:r>
            <a:r>
              <a:rPr lang="en-US" altLang="zh-TW" sz="2400" dirty="0"/>
              <a:t>50</a:t>
            </a:r>
            <a:r>
              <a:rPr lang="zh-TW" altLang="en-US" sz="2400" dirty="0"/>
              <a:t>*</a:t>
            </a:r>
            <a:r>
              <a:rPr lang="en-US" altLang="zh-TW" sz="2400" dirty="0"/>
              <a:t>20</a:t>
            </a:r>
            <a:r>
              <a:rPr lang="zh-TW" altLang="en-US" sz="2400" dirty="0"/>
              <a:t>*</a:t>
            </a:r>
            <a:r>
              <a:rPr lang="en-US" altLang="zh-TW" sz="2400" dirty="0"/>
              <a:t>2.3t</a:t>
            </a:r>
            <a:r>
              <a:rPr lang="zh-TW" altLang="en-US" sz="2400" dirty="0"/>
              <a:t>，兩支</a:t>
            </a:r>
            <a:r>
              <a:rPr lang="en-US" altLang="zh-TW" sz="2400" dirty="0"/>
              <a:t>C</a:t>
            </a:r>
            <a:r>
              <a:rPr lang="zh-TW" altLang="en-US" sz="2400" dirty="0"/>
              <a:t>型鋼組合成</a:t>
            </a:r>
            <a:r>
              <a:rPr lang="en-US" altLang="zh-TW" sz="2400" dirty="0"/>
              <a:t>H</a:t>
            </a:r>
            <a:r>
              <a:rPr lang="zh-TW" altLang="en-US" sz="2400" dirty="0"/>
              <a:t>型，中間加</a:t>
            </a:r>
            <a:r>
              <a:rPr lang="en-US" altLang="zh-TW" sz="2400" dirty="0"/>
              <a:t>2</a:t>
            </a:r>
            <a:r>
              <a:rPr lang="zh-TW" altLang="en-US" sz="2400" dirty="0"/>
              <a:t>片墊板作為連接，如右圖。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8DE96D2-05E8-4EE1-80EB-42E47C7F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72" y="2874572"/>
            <a:ext cx="5227534" cy="31124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7002877" y="599918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圓圈處為墊板位置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867809" y="4025493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(Y.S.)=350MPa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(T.S.)=540MPa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梁長度：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16.484kg</a:t>
            </a:r>
            <a:endParaRPr lang="zh-TW" altLang="en-US" sz="2000" dirty="0"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5DD626C-8E0C-4613-AE18-2B88C98F0AC8}"/>
              </a:ext>
            </a:extLst>
          </p:cNvPr>
          <p:cNvSpPr/>
          <p:nvPr/>
        </p:nvSpPr>
        <p:spPr>
          <a:xfrm>
            <a:off x="5869497" y="5167618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CE28B6F-7ED9-426F-B7BC-24060A37EFD2}"/>
              </a:ext>
            </a:extLst>
          </p:cNvPr>
          <p:cNvSpPr/>
          <p:nvPr/>
        </p:nvSpPr>
        <p:spPr>
          <a:xfrm>
            <a:off x="9705363" y="2924906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2628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雙</a:t>
            </a:r>
            <a:r>
              <a:rPr lang="en-US" altLang="zh-TW" sz="3600" dirty="0"/>
              <a:t>C</a:t>
            </a:r>
            <a:r>
              <a:rPr lang="zh-TW" altLang="en-US" sz="3600" dirty="0"/>
              <a:t>型鋼</a:t>
            </a:r>
            <a:r>
              <a:rPr lang="en-US" altLang="zh-TW" sz="3600" dirty="0"/>
              <a:t>-</a:t>
            </a:r>
            <a:r>
              <a:rPr lang="zh-TW" altLang="en-US" sz="3600" dirty="0"/>
              <a:t>型</a:t>
            </a:r>
            <a:r>
              <a:rPr lang="en-US" altLang="zh-TW" sz="3600" dirty="0"/>
              <a:t>2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雙</a:t>
            </a:r>
            <a:r>
              <a:rPr lang="en-US" altLang="zh-TW" sz="2200" dirty="0"/>
              <a:t>C</a:t>
            </a:r>
            <a:r>
              <a:rPr lang="zh-TW" altLang="en-US" sz="2200" dirty="0"/>
              <a:t>型鋼</a:t>
            </a:r>
            <a:r>
              <a:rPr lang="en-US" altLang="zh-TW" sz="2200" dirty="0"/>
              <a:t>-</a:t>
            </a:r>
            <a:r>
              <a:rPr lang="zh-TW" altLang="en-US" sz="2200" dirty="0"/>
              <a:t>型</a:t>
            </a:r>
            <a:r>
              <a:rPr lang="en-US" altLang="zh-TW" sz="2200" dirty="0"/>
              <a:t>2</a:t>
            </a:r>
            <a:r>
              <a:rPr lang="zh-TW" altLang="en-US" sz="2200" dirty="0"/>
              <a:t>：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邊界條件：梁一端為</a:t>
            </a:r>
            <a:r>
              <a:rPr lang="en-US" altLang="zh-TW" sz="2200" dirty="0"/>
              <a:t>fixed(</a:t>
            </a:r>
            <a:r>
              <a:rPr lang="zh-TW" altLang="en-US" sz="2200" dirty="0"/>
              <a:t>限制轉動及位移</a:t>
            </a:r>
            <a:r>
              <a:rPr lang="en-US" altLang="zh-TW" sz="2200" dirty="0"/>
              <a:t>)</a:t>
            </a:r>
            <a:r>
              <a:rPr lang="zh-TW" altLang="en-US" sz="2200" dirty="0"/>
              <a:t>，另一端為</a:t>
            </a:r>
            <a:r>
              <a:rPr lang="en-US" altLang="zh-TW" sz="2200" dirty="0"/>
              <a:t>roller(</a:t>
            </a:r>
            <a:r>
              <a:rPr lang="zh-TW" altLang="en-US" sz="2200" dirty="0"/>
              <a:t>限制垂直方向位移</a:t>
            </a:r>
            <a:r>
              <a:rPr lang="en-US" altLang="zh-TW" sz="22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模擬結果：當梁上方施加約</a:t>
            </a:r>
            <a:r>
              <a:rPr lang="en-US" altLang="zh-TW" sz="2200" dirty="0"/>
              <a:t>4.481</a:t>
            </a:r>
            <a:r>
              <a:rPr lang="zh-TW" altLang="en-US" sz="2200" dirty="0"/>
              <a:t>公噸的向下載重時，該梁所受最大應力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                  恰達降伏強度</a:t>
            </a:r>
            <a:r>
              <a:rPr lang="en-US" altLang="zh-TW" sz="2200" dirty="0"/>
              <a:t>(350MPa)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換算：平均每公斤的材料可以支撐</a:t>
            </a:r>
            <a:r>
              <a:rPr lang="en-US" altLang="zh-TW" sz="2200" dirty="0"/>
              <a:t>0.272</a:t>
            </a:r>
            <a:r>
              <a:rPr lang="zh-TW" altLang="en-US" sz="2200" dirty="0"/>
              <a:t>公噸的載重</a:t>
            </a: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7B7427-58FF-446C-BD98-6239C851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03" y="4612300"/>
            <a:ext cx="8120193" cy="21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9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雙</a:t>
            </a:r>
            <a:r>
              <a:rPr lang="en-US" altLang="zh-TW" sz="3600" dirty="0"/>
              <a:t>C</a:t>
            </a:r>
            <a:r>
              <a:rPr lang="zh-TW" altLang="en-US" sz="3600" dirty="0"/>
              <a:t>型鋼</a:t>
            </a:r>
            <a:r>
              <a:rPr lang="en-US" altLang="zh-TW" sz="3600" dirty="0"/>
              <a:t>-</a:t>
            </a:r>
            <a:r>
              <a:rPr lang="zh-TW" altLang="en-US" sz="3600" dirty="0"/>
              <a:t>型</a:t>
            </a:r>
            <a:r>
              <a:rPr lang="en-US" altLang="zh-TW" sz="3600" dirty="0"/>
              <a:t>3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3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單一</a:t>
            </a:r>
            <a:r>
              <a:rPr lang="en-US" altLang="zh-TW" sz="2400" dirty="0"/>
              <a:t>C</a:t>
            </a:r>
            <a:r>
              <a:rPr lang="zh-TW" altLang="en-US" sz="2400" dirty="0"/>
              <a:t>型鋼尺寸為</a:t>
            </a:r>
            <a:r>
              <a:rPr lang="en-US" altLang="zh-TW" sz="2400" dirty="0"/>
              <a:t>150</a:t>
            </a:r>
            <a:r>
              <a:rPr lang="zh-TW" altLang="en-US" sz="2400" dirty="0"/>
              <a:t>*</a:t>
            </a:r>
            <a:r>
              <a:rPr lang="en-US" altLang="zh-TW" sz="2400" dirty="0"/>
              <a:t>50</a:t>
            </a:r>
            <a:r>
              <a:rPr lang="zh-TW" altLang="en-US" sz="2400" dirty="0"/>
              <a:t>*</a:t>
            </a:r>
            <a:r>
              <a:rPr lang="en-US" altLang="zh-TW" sz="2400" dirty="0"/>
              <a:t>20</a:t>
            </a:r>
            <a:r>
              <a:rPr lang="zh-TW" altLang="en-US" sz="2400" dirty="0"/>
              <a:t>*</a:t>
            </a:r>
            <a:r>
              <a:rPr lang="en-US" altLang="zh-TW" sz="2400" dirty="0"/>
              <a:t>2.3t</a:t>
            </a:r>
            <a:r>
              <a:rPr lang="zh-TW" altLang="en-US" sz="2400" dirty="0"/>
              <a:t>，兩支</a:t>
            </a:r>
            <a:r>
              <a:rPr lang="en-US" altLang="zh-TW" sz="2400" dirty="0"/>
              <a:t>C</a:t>
            </a:r>
            <a:r>
              <a:rPr lang="zh-TW" altLang="en-US" sz="2400" dirty="0"/>
              <a:t>型鋼組合成</a:t>
            </a:r>
            <a:r>
              <a:rPr lang="en-US" altLang="zh-TW" sz="2400" dirty="0"/>
              <a:t>H</a:t>
            </a:r>
            <a:r>
              <a:rPr lang="zh-TW" altLang="en-US" sz="2400" dirty="0"/>
              <a:t>型，中間加</a:t>
            </a:r>
            <a:r>
              <a:rPr lang="en-US" altLang="zh-TW" sz="2400" dirty="0"/>
              <a:t>3</a:t>
            </a:r>
            <a:r>
              <a:rPr lang="zh-TW" altLang="en-US" sz="2400" dirty="0"/>
              <a:t>片墊板作為連接，如右圖。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7002877" y="599918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圓圈處為墊板位置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22090" y="4033882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(Y.S.)=350MPa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(T.S.)=540MPa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梁長度：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16.7kg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6252D4-CC71-464C-8A3D-840B8865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59" y="2960122"/>
            <a:ext cx="4789962" cy="3026896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5DD626C-8E0C-4613-AE18-2B88C98F0AC8}"/>
              </a:ext>
            </a:extLst>
          </p:cNvPr>
          <p:cNvSpPr/>
          <p:nvPr/>
        </p:nvSpPr>
        <p:spPr>
          <a:xfrm>
            <a:off x="6045666" y="5167618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37FA82A-6F75-4D4B-B85B-72401BE39EDD}"/>
              </a:ext>
            </a:extLst>
          </p:cNvPr>
          <p:cNvSpPr/>
          <p:nvPr/>
        </p:nvSpPr>
        <p:spPr>
          <a:xfrm>
            <a:off x="7825593" y="4125426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CE28B6F-7ED9-426F-B7BC-24060A37EFD2}"/>
              </a:ext>
            </a:extLst>
          </p:cNvPr>
          <p:cNvSpPr/>
          <p:nvPr/>
        </p:nvSpPr>
        <p:spPr>
          <a:xfrm>
            <a:off x="9612385" y="3071769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1258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雙</a:t>
            </a:r>
            <a:r>
              <a:rPr lang="en-US" altLang="zh-TW" sz="3600" dirty="0"/>
              <a:t>C</a:t>
            </a:r>
            <a:r>
              <a:rPr lang="zh-TW" altLang="en-US" sz="3600" dirty="0"/>
              <a:t>型鋼</a:t>
            </a:r>
            <a:r>
              <a:rPr lang="en-US" altLang="zh-TW" sz="3600" dirty="0"/>
              <a:t>-</a:t>
            </a:r>
            <a:r>
              <a:rPr lang="zh-TW" altLang="en-US" sz="3600" dirty="0"/>
              <a:t>型</a:t>
            </a:r>
            <a:r>
              <a:rPr lang="en-US" altLang="zh-TW" sz="3600" dirty="0"/>
              <a:t>3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雙</a:t>
            </a:r>
            <a:r>
              <a:rPr lang="en-US" altLang="zh-TW" sz="2200" dirty="0"/>
              <a:t>C</a:t>
            </a:r>
            <a:r>
              <a:rPr lang="zh-TW" altLang="en-US" sz="2200" dirty="0"/>
              <a:t>型鋼</a:t>
            </a:r>
            <a:r>
              <a:rPr lang="en-US" altLang="zh-TW" sz="2200" dirty="0"/>
              <a:t>-</a:t>
            </a:r>
            <a:r>
              <a:rPr lang="zh-TW" altLang="en-US" sz="2200" dirty="0"/>
              <a:t>型</a:t>
            </a:r>
            <a:r>
              <a:rPr lang="en-US" altLang="zh-TW" sz="2200" dirty="0"/>
              <a:t>3</a:t>
            </a:r>
            <a:r>
              <a:rPr lang="zh-TW" altLang="en-US" sz="2200" dirty="0"/>
              <a:t>：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邊界條件：梁一端為</a:t>
            </a:r>
            <a:r>
              <a:rPr lang="en-US" altLang="zh-TW" sz="2200" dirty="0"/>
              <a:t>fixed(</a:t>
            </a:r>
            <a:r>
              <a:rPr lang="zh-TW" altLang="en-US" sz="2200" dirty="0"/>
              <a:t>限制轉動及位移</a:t>
            </a:r>
            <a:r>
              <a:rPr lang="en-US" altLang="zh-TW" sz="2200" dirty="0"/>
              <a:t>)</a:t>
            </a:r>
            <a:r>
              <a:rPr lang="zh-TW" altLang="en-US" sz="2200" dirty="0"/>
              <a:t>，另一端為</a:t>
            </a:r>
            <a:r>
              <a:rPr lang="en-US" altLang="zh-TW" sz="2200" dirty="0"/>
              <a:t>roller(</a:t>
            </a:r>
            <a:r>
              <a:rPr lang="zh-TW" altLang="en-US" sz="2200" dirty="0"/>
              <a:t>限制垂直方向位移</a:t>
            </a:r>
            <a:r>
              <a:rPr lang="en-US" altLang="zh-TW" sz="22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模擬結果：當梁上方施加約</a:t>
            </a:r>
            <a:r>
              <a:rPr lang="en-US" altLang="zh-TW" sz="2200" dirty="0"/>
              <a:t>3.528</a:t>
            </a:r>
            <a:r>
              <a:rPr lang="zh-TW" altLang="en-US" sz="2200" dirty="0"/>
              <a:t>公噸的向下載重時，該梁所受最大應力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                  恰達降伏強度</a:t>
            </a:r>
            <a:r>
              <a:rPr lang="en-US" altLang="zh-TW" sz="2200" dirty="0"/>
              <a:t>(350MPa)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換算：平均每公斤的材料可以支撐</a:t>
            </a:r>
            <a:r>
              <a:rPr lang="en-US" altLang="zh-TW" sz="2200" dirty="0"/>
              <a:t>0.211</a:t>
            </a:r>
            <a:r>
              <a:rPr lang="zh-TW" altLang="en-US" sz="2200" dirty="0"/>
              <a:t>公噸的載重</a:t>
            </a: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D11C50-BD02-43D6-A88C-A460028D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58" y="4630952"/>
            <a:ext cx="8851084" cy="21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80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雙</a:t>
            </a:r>
            <a:r>
              <a:rPr lang="en-US" altLang="zh-TW" sz="3600" dirty="0"/>
              <a:t>C</a:t>
            </a:r>
            <a:r>
              <a:rPr lang="zh-TW" altLang="en-US" sz="3600" dirty="0"/>
              <a:t>型鋼</a:t>
            </a:r>
            <a:r>
              <a:rPr lang="en-US" altLang="zh-TW" sz="3600" dirty="0"/>
              <a:t>-</a:t>
            </a:r>
            <a:r>
              <a:rPr lang="zh-TW" altLang="en-US" sz="3600" dirty="0"/>
              <a:t>型</a:t>
            </a:r>
            <a:r>
              <a:rPr lang="en-US" altLang="zh-TW" sz="3600" dirty="0"/>
              <a:t>4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4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單一</a:t>
            </a:r>
            <a:r>
              <a:rPr lang="en-US" altLang="zh-TW" sz="2400" dirty="0"/>
              <a:t>C</a:t>
            </a:r>
            <a:r>
              <a:rPr lang="zh-TW" altLang="en-US" sz="2400" dirty="0"/>
              <a:t>型鋼尺寸為</a:t>
            </a:r>
            <a:r>
              <a:rPr lang="en-US" altLang="zh-TW" sz="2400" dirty="0"/>
              <a:t>150</a:t>
            </a:r>
            <a:r>
              <a:rPr lang="zh-TW" altLang="en-US" sz="2400" dirty="0"/>
              <a:t>*</a:t>
            </a:r>
            <a:r>
              <a:rPr lang="en-US" altLang="zh-TW" sz="2400" dirty="0"/>
              <a:t>50</a:t>
            </a:r>
            <a:r>
              <a:rPr lang="zh-TW" altLang="en-US" sz="2400" dirty="0"/>
              <a:t>*</a:t>
            </a:r>
            <a:r>
              <a:rPr lang="en-US" altLang="zh-TW" sz="2400" dirty="0"/>
              <a:t>20</a:t>
            </a:r>
            <a:r>
              <a:rPr lang="zh-TW" altLang="en-US" sz="2400" dirty="0"/>
              <a:t>*</a:t>
            </a:r>
            <a:r>
              <a:rPr lang="en-US" altLang="zh-TW" sz="2400" dirty="0"/>
              <a:t>2.3t</a:t>
            </a:r>
            <a:r>
              <a:rPr lang="zh-TW" altLang="en-US" sz="2400" dirty="0"/>
              <a:t>，兩支</a:t>
            </a:r>
            <a:r>
              <a:rPr lang="en-US" altLang="zh-TW" sz="2400" dirty="0"/>
              <a:t>C</a:t>
            </a:r>
            <a:r>
              <a:rPr lang="zh-TW" altLang="en-US" sz="2400" dirty="0"/>
              <a:t>型鋼組合成</a:t>
            </a:r>
            <a:r>
              <a:rPr lang="en-US" altLang="zh-TW" sz="2400" dirty="0"/>
              <a:t>H</a:t>
            </a:r>
            <a:r>
              <a:rPr lang="zh-TW" altLang="en-US" sz="2400" dirty="0"/>
              <a:t>型，中間加</a:t>
            </a:r>
            <a:r>
              <a:rPr lang="en-US" altLang="zh-TW" sz="2400" dirty="0"/>
              <a:t>C</a:t>
            </a:r>
            <a:r>
              <a:rPr lang="zh-TW" altLang="en-US" sz="2400" dirty="0"/>
              <a:t>型鋼作為連接，如右圖。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6743884" y="5984915"/>
            <a:ext cx="2616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圓圈處為中間</a:t>
            </a:r>
            <a:r>
              <a:rPr lang="en-US" altLang="zh-TW" dirty="0">
                <a:ea typeface="微軟正黑體" panose="020B0604030504040204" pitchFamily="34" charset="-120"/>
              </a:rPr>
              <a:t>C</a:t>
            </a:r>
            <a:r>
              <a:rPr lang="zh-TW" altLang="en-US" dirty="0">
                <a:ea typeface="微軟正黑體" panose="020B0604030504040204" pitchFamily="34" charset="-120"/>
              </a:rPr>
              <a:t>型鋼位置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838200" y="4008715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(Y.S.)=350MPa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(T.S.)=540MPa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梁長度：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17.913kg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6B937C-2A77-4D25-BD6D-8A201A20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267" y="3008564"/>
            <a:ext cx="4966545" cy="2896411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DB9B4FA8-D45A-4D8C-8DD0-529C55F79770}"/>
              </a:ext>
            </a:extLst>
          </p:cNvPr>
          <p:cNvSpPr/>
          <p:nvPr/>
        </p:nvSpPr>
        <p:spPr>
          <a:xfrm>
            <a:off x="6028888" y="4972036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13CA77D-4FC9-40AE-AFD4-73E546D1D57C}"/>
              </a:ext>
            </a:extLst>
          </p:cNvPr>
          <p:cNvSpPr/>
          <p:nvPr/>
        </p:nvSpPr>
        <p:spPr>
          <a:xfrm>
            <a:off x="7825593" y="4089235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654ED64-CB2C-44E4-8F22-5D75B8648098}"/>
              </a:ext>
            </a:extLst>
          </p:cNvPr>
          <p:cNvSpPr/>
          <p:nvPr/>
        </p:nvSpPr>
        <p:spPr>
          <a:xfrm>
            <a:off x="9603996" y="3153024"/>
            <a:ext cx="453005" cy="293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5202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雙</a:t>
            </a:r>
            <a:r>
              <a:rPr lang="en-US" altLang="zh-TW" sz="3600" dirty="0"/>
              <a:t>C</a:t>
            </a:r>
            <a:r>
              <a:rPr lang="zh-TW" altLang="en-US" sz="3600" dirty="0"/>
              <a:t>型鋼</a:t>
            </a:r>
            <a:r>
              <a:rPr lang="en-US" altLang="zh-TW" sz="3600" dirty="0"/>
              <a:t>-</a:t>
            </a:r>
            <a:r>
              <a:rPr lang="zh-TW" altLang="en-US" sz="3600" dirty="0"/>
              <a:t>型</a:t>
            </a:r>
            <a:r>
              <a:rPr lang="en-US" altLang="zh-TW" sz="3600" dirty="0"/>
              <a:t>4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雙</a:t>
            </a:r>
            <a:r>
              <a:rPr lang="en-US" altLang="zh-TW" sz="2200" dirty="0"/>
              <a:t>C</a:t>
            </a:r>
            <a:r>
              <a:rPr lang="zh-TW" altLang="en-US" sz="2200" dirty="0"/>
              <a:t>型鋼</a:t>
            </a:r>
            <a:r>
              <a:rPr lang="en-US" altLang="zh-TW" sz="2200" dirty="0"/>
              <a:t>-</a:t>
            </a:r>
            <a:r>
              <a:rPr lang="zh-TW" altLang="en-US" sz="2200" dirty="0"/>
              <a:t>型</a:t>
            </a:r>
            <a:r>
              <a:rPr lang="en-US" altLang="zh-TW" sz="2200" dirty="0"/>
              <a:t>4</a:t>
            </a:r>
            <a:r>
              <a:rPr lang="zh-TW" altLang="en-US" sz="2200" dirty="0"/>
              <a:t>：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邊界條件：梁一端為</a:t>
            </a:r>
            <a:r>
              <a:rPr lang="en-US" altLang="zh-TW" sz="2200" dirty="0"/>
              <a:t>fixed(</a:t>
            </a:r>
            <a:r>
              <a:rPr lang="zh-TW" altLang="en-US" sz="2200" dirty="0"/>
              <a:t>限制轉動及位移</a:t>
            </a:r>
            <a:r>
              <a:rPr lang="en-US" altLang="zh-TW" sz="2200" dirty="0"/>
              <a:t>)</a:t>
            </a:r>
            <a:r>
              <a:rPr lang="zh-TW" altLang="en-US" sz="2200" dirty="0"/>
              <a:t>，另一端為</a:t>
            </a:r>
            <a:r>
              <a:rPr lang="en-US" altLang="zh-TW" sz="2200" dirty="0"/>
              <a:t>roller(</a:t>
            </a:r>
            <a:r>
              <a:rPr lang="zh-TW" altLang="en-US" sz="2200" dirty="0"/>
              <a:t>限制垂直方向位移</a:t>
            </a:r>
            <a:r>
              <a:rPr lang="en-US" altLang="zh-TW" sz="22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模擬結果：當梁上方施加約</a:t>
            </a:r>
            <a:r>
              <a:rPr lang="en-US" altLang="zh-TW" sz="2200" dirty="0"/>
              <a:t>4.977</a:t>
            </a:r>
            <a:r>
              <a:rPr lang="zh-TW" altLang="en-US" sz="2200" dirty="0"/>
              <a:t>公噸的向下載重時，該梁所受最大應力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                  恰達降伏強度</a:t>
            </a:r>
            <a:r>
              <a:rPr lang="en-US" altLang="zh-TW" sz="2200" dirty="0"/>
              <a:t>(350MPa)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換算：平均每公斤的材料可以支撐</a:t>
            </a:r>
            <a:r>
              <a:rPr lang="en-US" altLang="zh-TW" sz="2200" dirty="0"/>
              <a:t>0.278</a:t>
            </a:r>
            <a:r>
              <a:rPr lang="zh-TW" altLang="en-US" sz="2200" dirty="0"/>
              <a:t>公噸的載重</a:t>
            </a: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80B3C4-E02C-4E25-838E-5B7F936C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733" y="4587155"/>
            <a:ext cx="8366533" cy="21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02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雙</a:t>
            </a:r>
            <a:r>
              <a:rPr lang="en-US" altLang="zh-TW" sz="3600" dirty="0"/>
              <a:t>C</a:t>
            </a:r>
            <a:r>
              <a:rPr lang="zh-TW" altLang="en-US" sz="3600" dirty="0"/>
              <a:t>型鋼</a:t>
            </a:r>
            <a:r>
              <a:rPr lang="en-US" altLang="zh-TW" sz="3600" dirty="0"/>
              <a:t>-</a:t>
            </a:r>
            <a:r>
              <a:rPr lang="zh-TW" altLang="en-US" sz="3600" dirty="0"/>
              <a:t>型</a:t>
            </a:r>
            <a:r>
              <a:rPr lang="en-US" altLang="zh-TW" sz="3600" dirty="0"/>
              <a:t>5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-</a:t>
            </a:r>
            <a:r>
              <a:rPr lang="zh-TW" altLang="en-US" sz="2400" dirty="0"/>
              <a:t>型</a:t>
            </a:r>
            <a:r>
              <a:rPr lang="en-US" altLang="zh-TW" sz="2400" dirty="0"/>
              <a:t>5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單一</a:t>
            </a:r>
            <a:r>
              <a:rPr lang="en-US" altLang="zh-TW" sz="2400" dirty="0"/>
              <a:t>C</a:t>
            </a:r>
            <a:r>
              <a:rPr lang="zh-TW" altLang="en-US" sz="2400" dirty="0"/>
              <a:t>型鋼尺寸為</a:t>
            </a:r>
            <a:r>
              <a:rPr lang="en-US" altLang="zh-TW" sz="2400" dirty="0"/>
              <a:t>150</a:t>
            </a:r>
            <a:r>
              <a:rPr lang="zh-TW" altLang="en-US" sz="2400" dirty="0"/>
              <a:t>*</a:t>
            </a:r>
            <a:r>
              <a:rPr lang="en-US" altLang="zh-TW" sz="2400" dirty="0"/>
              <a:t>50</a:t>
            </a:r>
            <a:r>
              <a:rPr lang="zh-TW" altLang="en-US" sz="2400" dirty="0"/>
              <a:t>*</a:t>
            </a:r>
            <a:r>
              <a:rPr lang="en-US" altLang="zh-TW" sz="2400" dirty="0"/>
              <a:t>20</a:t>
            </a:r>
            <a:r>
              <a:rPr lang="zh-TW" altLang="en-US" sz="2400" dirty="0"/>
              <a:t>*</a:t>
            </a:r>
            <a:r>
              <a:rPr lang="en-US" altLang="zh-TW" sz="2400" dirty="0"/>
              <a:t>2.3t</a:t>
            </a:r>
            <a:r>
              <a:rPr lang="zh-TW" altLang="en-US" sz="2400" dirty="0"/>
              <a:t>，兩支</a:t>
            </a:r>
            <a:r>
              <a:rPr lang="en-US" altLang="zh-TW" sz="2400" dirty="0"/>
              <a:t>C</a:t>
            </a:r>
            <a:r>
              <a:rPr lang="zh-TW" altLang="en-US" sz="2400" dirty="0"/>
              <a:t>型鋼組合成長方形，中間加</a:t>
            </a:r>
            <a:r>
              <a:rPr lang="en-US" altLang="zh-TW" sz="2400" dirty="0"/>
              <a:t>C</a:t>
            </a:r>
            <a:r>
              <a:rPr lang="zh-TW" altLang="en-US" sz="2400" dirty="0"/>
              <a:t>型鋼作為連接，如右圖。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6264916" y="61235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柱斷面圖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13701" y="4097655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(Y.S.)=350MPa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(T.S.)=540MPa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梁長度：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15.937kg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D76E9A8-9374-4B55-A5D5-ED03FFA3030F}"/>
              </a:ext>
            </a:extLst>
          </p:cNvPr>
          <p:cNvGrpSpPr/>
          <p:nvPr/>
        </p:nvGrpSpPr>
        <p:grpSpPr>
          <a:xfrm>
            <a:off x="5696792" y="2922588"/>
            <a:ext cx="2244243" cy="3204594"/>
            <a:chOff x="6896418" y="2786063"/>
            <a:chExt cx="2244243" cy="320459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888F202-7A66-4B4E-BD6C-58ED8611E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6418" y="2786063"/>
              <a:ext cx="2244243" cy="3204594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28845787-6E1A-4490-ADD2-F96043D156B6}"/>
                </a:ext>
              </a:extLst>
            </p:cNvPr>
            <p:cNvCxnSpPr>
              <a:cxnSpLocks/>
            </p:cNvCxnSpPr>
            <p:nvPr/>
          </p:nvCxnSpPr>
          <p:spPr>
            <a:xfrm>
              <a:off x="8011486" y="2936147"/>
              <a:ext cx="0" cy="39428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89FF5B94-AEF7-41FD-BEA3-30F1B5F8240A}"/>
                </a:ext>
              </a:extLst>
            </p:cNvPr>
            <p:cNvCxnSpPr>
              <a:cxnSpLocks/>
            </p:cNvCxnSpPr>
            <p:nvPr/>
          </p:nvCxnSpPr>
          <p:spPr>
            <a:xfrm>
              <a:off x="8011486" y="5420687"/>
              <a:ext cx="0" cy="39428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808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雙</a:t>
            </a:r>
            <a:r>
              <a:rPr lang="en-US" altLang="zh-TW" sz="3600" dirty="0"/>
              <a:t>C</a:t>
            </a:r>
            <a:r>
              <a:rPr lang="zh-TW" altLang="en-US" sz="3600" dirty="0"/>
              <a:t>型鋼</a:t>
            </a:r>
            <a:r>
              <a:rPr lang="en-US" altLang="zh-TW" sz="3600" dirty="0"/>
              <a:t>-</a:t>
            </a:r>
            <a:r>
              <a:rPr lang="zh-TW" altLang="en-US" sz="3600" dirty="0"/>
              <a:t>型</a:t>
            </a:r>
            <a:r>
              <a:rPr lang="en-US" altLang="zh-TW" sz="3600" dirty="0"/>
              <a:t>5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雙</a:t>
            </a:r>
            <a:r>
              <a:rPr lang="en-US" altLang="zh-TW" sz="2200" dirty="0"/>
              <a:t>C</a:t>
            </a:r>
            <a:r>
              <a:rPr lang="zh-TW" altLang="en-US" sz="2200" dirty="0"/>
              <a:t>型鋼</a:t>
            </a:r>
            <a:r>
              <a:rPr lang="en-US" altLang="zh-TW" sz="2200" dirty="0"/>
              <a:t>-</a:t>
            </a:r>
            <a:r>
              <a:rPr lang="zh-TW" altLang="en-US" sz="2200" dirty="0"/>
              <a:t>型</a:t>
            </a:r>
            <a:r>
              <a:rPr lang="en-US" altLang="zh-TW" sz="2200" dirty="0"/>
              <a:t>5</a:t>
            </a:r>
            <a:r>
              <a:rPr lang="zh-TW" altLang="en-US" sz="2200" dirty="0"/>
              <a:t>：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邊界條件：梁一端為</a:t>
            </a:r>
            <a:r>
              <a:rPr lang="en-US" altLang="zh-TW" sz="2200" dirty="0"/>
              <a:t>fixed(</a:t>
            </a:r>
            <a:r>
              <a:rPr lang="zh-TW" altLang="en-US" sz="2200" dirty="0"/>
              <a:t>限制轉動及位移</a:t>
            </a:r>
            <a:r>
              <a:rPr lang="en-US" altLang="zh-TW" sz="2200" dirty="0"/>
              <a:t>)</a:t>
            </a:r>
            <a:r>
              <a:rPr lang="zh-TW" altLang="en-US" sz="2200" dirty="0"/>
              <a:t>，另一端為</a:t>
            </a:r>
            <a:r>
              <a:rPr lang="en-US" altLang="zh-TW" sz="2200" dirty="0"/>
              <a:t>roller(</a:t>
            </a:r>
            <a:r>
              <a:rPr lang="zh-TW" altLang="en-US" sz="2200" dirty="0"/>
              <a:t>限制垂直方向位移</a:t>
            </a:r>
            <a:r>
              <a:rPr lang="en-US" altLang="zh-TW" sz="22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模擬結果：當梁上方施加約</a:t>
            </a:r>
            <a:r>
              <a:rPr lang="en-US" altLang="zh-TW" sz="2200" dirty="0"/>
              <a:t>3.261</a:t>
            </a:r>
            <a:r>
              <a:rPr lang="zh-TW" altLang="en-US" sz="2200" dirty="0"/>
              <a:t>公噸的向下載重時，該梁所受最大應力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                  恰達降伏強度</a:t>
            </a:r>
            <a:r>
              <a:rPr lang="en-US" altLang="zh-TW" sz="2200" dirty="0"/>
              <a:t>(350MPa)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換算：平均每公斤的材料可以支撐</a:t>
            </a:r>
            <a:r>
              <a:rPr lang="en-US" altLang="zh-TW" sz="2200" dirty="0"/>
              <a:t>0.205</a:t>
            </a:r>
            <a:r>
              <a:rPr lang="zh-TW" altLang="en-US" sz="2200" dirty="0"/>
              <a:t>公噸的載重</a:t>
            </a: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E81C57-135A-4D41-A362-8E012558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765" y="4573209"/>
            <a:ext cx="8260469" cy="22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62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B8A5-B863-45E9-ACE6-EC25558AF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</a:rPr>
              <a:t>二、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單元件：柱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6D5EF-11B0-4CC7-81EB-C0F0589A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755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22" y="1346699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數據比較表：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40</a:t>
            </a:fld>
            <a:endParaRPr lang="zh-TW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3EC5C16-9336-4BF3-8695-3D54ABE4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197091"/>
              </p:ext>
            </p:extLst>
          </p:nvPr>
        </p:nvGraphicFramePr>
        <p:xfrm>
          <a:off x="1802086" y="2048003"/>
          <a:ext cx="8606872" cy="2998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599">
                  <a:extLst>
                    <a:ext uri="{9D8B030D-6E8A-4147-A177-3AD203B41FA5}">
                      <a16:colId xmlns:a16="http://schemas.microsoft.com/office/drawing/2014/main" val="3237444296"/>
                    </a:ext>
                  </a:extLst>
                </a:gridCol>
                <a:gridCol w="1501630">
                  <a:extLst>
                    <a:ext uri="{9D8B030D-6E8A-4147-A177-3AD203B41FA5}">
                      <a16:colId xmlns:a16="http://schemas.microsoft.com/office/drawing/2014/main" val="3898885554"/>
                    </a:ext>
                  </a:extLst>
                </a:gridCol>
                <a:gridCol w="2013357">
                  <a:extLst>
                    <a:ext uri="{9D8B030D-6E8A-4147-A177-3AD203B41FA5}">
                      <a16:colId xmlns:a16="http://schemas.microsoft.com/office/drawing/2014/main" val="4271701455"/>
                    </a:ext>
                  </a:extLst>
                </a:gridCol>
                <a:gridCol w="2589286">
                  <a:extLst>
                    <a:ext uri="{9D8B030D-6E8A-4147-A177-3AD203B41FA5}">
                      <a16:colId xmlns:a16="http://schemas.microsoft.com/office/drawing/2014/main" val="883829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材料形式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材料總重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達降伏強度時載重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可承受載重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材料公斤數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8478"/>
                  </a:ext>
                </a:extLst>
              </a:tr>
              <a:tr h="402652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方鋼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17.122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3.917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0.229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44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輕型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H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13.26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1.986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0.15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58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型鋼無墊板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(H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15.937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3.567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0.224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69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片墊板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16.484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4.481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0.272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片墊板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16.7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3.528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0.211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38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型鋼夾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17.913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4.977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0.278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33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型鋼無墊板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方形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15.937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3.264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0.205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公噸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每公斤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786865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19EF2225-A662-4A89-A3B3-EF81D4E4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78" y="5180542"/>
            <a:ext cx="724477" cy="13098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3548A1-24D8-4CBA-BE96-B7E5FFB8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59" y="5194357"/>
            <a:ext cx="748465" cy="1296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4C3C6A2-01DF-413A-8E76-F89F43194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043" y="5205110"/>
            <a:ext cx="898665" cy="12767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54297F-F7CD-467D-9FCF-2CCF91238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867" y="5205853"/>
            <a:ext cx="898665" cy="128450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9109B6F-C36D-4FF4-BE36-D76B71A483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70"/>
          <a:stretch/>
        </p:blipFill>
        <p:spPr>
          <a:xfrm>
            <a:off x="6159574" y="5213565"/>
            <a:ext cx="955100" cy="12767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11250FB-02D1-4495-8687-F00D9EED0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367" y="5197233"/>
            <a:ext cx="1254331" cy="127643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A892940-1EE3-4CEC-A794-701C4D823A41}"/>
              </a:ext>
            </a:extLst>
          </p:cNvPr>
          <p:cNvSpPr/>
          <p:nvPr/>
        </p:nvSpPr>
        <p:spPr>
          <a:xfrm>
            <a:off x="8147480" y="6473667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(6)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4AB74C1-E493-440C-AAC5-4D57718115D2}"/>
              </a:ext>
            </a:extLst>
          </p:cNvPr>
          <p:cNvSpPr/>
          <p:nvPr/>
        </p:nvSpPr>
        <p:spPr>
          <a:xfrm>
            <a:off x="9760824" y="6473667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(7)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73CC96-617C-499A-B833-DFCCF0C8D24D}"/>
              </a:ext>
            </a:extLst>
          </p:cNvPr>
          <p:cNvSpPr/>
          <p:nvPr/>
        </p:nvSpPr>
        <p:spPr>
          <a:xfrm>
            <a:off x="1949943" y="6481902"/>
            <a:ext cx="44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4A42639-0025-4A8D-AE05-F8E39F68B106}"/>
              </a:ext>
            </a:extLst>
          </p:cNvPr>
          <p:cNvSpPr/>
          <p:nvPr/>
        </p:nvSpPr>
        <p:spPr>
          <a:xfrm>
            <a:off x="3340850" y="6481902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E94C892-C32C-4575-A298-4A117247983A}"/>
              </a:ext>
            </a:extLst>
          </p:cNvPr>
          <p:cNvSpPr/>
          <p:nvPr/>
        </p:nvSpPr>
        <p:spPr>
          <a:xfrm>
            <a:off x="4839718" y="6493293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(3)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1BDDCF-A3D7-47B6-9142-7A9814A96064}"/>
              </a:ext>
            </a:extLst>
          </p:cNvPr>
          <p:cNvSpPr/>
          <p:nvPr/>
        </p:nvSpPr>
        <p:spPr>
          <a:xfrm>
            <a:off x="6328385" y="6497645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(4,5)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8158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三、單元件：樑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1248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小結：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200" dirty="0"/>
              <a:t>1.</a:t>
            </a:r>
            <a:r>
              <a:rPr lang="zh-TW" altLang="en-US" sz="2200" dirty="0"/>
              <a:t> 樑在邊界處或接合處會有應力集中的情況發生，導致有某個點已經達降伏強度，但其他大多數的部分卻只達降伏強度的一半左右，因此如果能夠解決接合處的問題，則可承受的載重能再增加。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200" dirty="0"/>
              <a:t>2.</a:t>
            </a:r>
            <a:r>
              <a:rPr lang="zh-TW" altLang="en-US" sz="2200" dirty="0"/>
              <a:t> 性能最好的是雙</a:t>
            </a:r>
            <a:r>
              <a:rPr lang="en-US" altLang="zh-TW" sz="2200" dirty="0"/>
              <a:t>C</a:t>
            </a:r>
            <a:r>
              <a:rPr lang="zh-TW" altLang="en-US" sz="2200" dirty="0"/>
              <a:t>型鋼中間夾</a:t>
            </a:r>
            <a:r>
              <a:rPr lang="en-US" altLang="zh-TW" sz="2200" dirty="0"/>
              <a:t>C</a:t>
            </a:r>
            <a:r>
              <a:rPr lang="zh-TW" altLang="en-US" sz="2200" dirty="0"/>
              <a:t>型鋼的型式，這種組合方式在組裝上也較容易與其他桿件進行接合，可以直接把另外需連接的</a:t>
            </a:r>
            <a:r>
              <a:rPr lang="en-US" altLang="zh-TW" sz="2200" dirty="0"/>
              <a:t>C</a:t>
            </a:r>
            <a:r>
              <a:rPr lang="zh-TW" altLang="en-US" sz="2200" dirty="0"/>
              <a:t>型鋼放在中間，採用螺栓接合，如果中間空隙不夠大，只能利用焊接的方式，在作業上較為繁瑣。</a:t>
            </a: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862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B8A5-B863-45E9-ACE6-EC25558AF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</a:rPr>
              <a:t>四、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力學試驗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6D5EF-11B0-4CC7-81EB-C0F0589A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2358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實驗內容：抗壓試驗、彎曲試驗。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材料介紹：皆為</a:t>
            </a:r>
            <a:r>
              <a:rPr lang="en-US" altLang="zh-TW" sz="2000" dirty="0"/>
              <a:t>1.5m</a:t>
            </a:r>
            <a:r>
              <a:rPr lang="zh-TW" altLang="en-US" sz="2000" dirty="0"/>
              <a:t>長，共有七種不同組合形式的鋼材。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(1)</a:t>
            </a:r>
            <a:r>
              <a:rPr lang="zh-TW" altLang="en-US" sz="2000" dirty="0"/>
              <a:t>雙</a:t>
            </a:r>
            <a:r>
              <a:rPr lang="en-US" altLang="zh-TW" sz="2000" dirty="0"/>
              <a:t>C</a:t>
            </a:r>
            <a:r>
              <a:rPr lang="zh-TW" altLang="en-US" sz="2000" dirty="0"/>
              <a:t>型鋼</a:t>
            </a:r>
            <a:r>
              <a:rPr lang="en-US" altLang="zh-TW" sz="2000" dirty="0"/>
              <a:t>(H</a:t>
            </a:r>
            <a:r>
              <a:rPr lang="zh-TW" altLang="en-US" sz="2000" dirty="0"/>
              <a:t>形式</a:t>
            </a:r>
            <a:r>
              <a:rPr lang="en-US" altLang="zh-TW" sz="2000" dirty="0"/>
              <a:t>)</a:t>
            </a:r>
            <a:r>
              <a:rPr lang="zh-TW" altLang="en-US" sz="2000" dirty="0"/>
              <a:t>，不加墊板 ，單一</a:t>
            </a:r>
            <a:r>
              <a:rPr lang="en-US" altLang="zh-TW" sz="2000" dirty="0"/>
              <a:t>C</a:t>
            </a:r>
            <a:r>
              <a:rPr lang="zh-TW" altLang="en-US" sz="2000" dirty="0"/>
              <a:t>型鋼尺寸為</a:t>
            </a:r>
            <a:r>
              <a:rPr lang="en-US" altLang="zh-TW" sz="2000" dirty="0"/>
              <a:t>150x50x2.3t(</a:t>
            </a:r>
            <a:r>
              <a:rPr lang="zh-TW" altLang="en-US" sz="2000" dirty="0"/>
              <a:t>單位：</a:t>
            </a:r>
            <a:r>
              <a:rPr lang="en-US" altLang="zh-TW" sz="2000" dirty="0"/>
              <a:t>mm)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(2)</a:t>
            </a:r>
            <a:r>
              <a:rPr lang="zh-TW" altLang="en-US" sz="2000" dirty="0"/>
              <a:t>雙</a:t>
            </a:r>
            <a:r>
              <a:rPr lang="en-US" altLang="zh-TW" sz="2000" dirty="0"/>
              <a:t>C</a:t>
            </a:r>
            <a:r>
              <a:rPr lang="zh-TW" altLang="en-US" sz="2000" dirty="0"/>
              <a:t>型鋼</a:t>
            </a:r>
            <a:r>
              <a:rPr lang="en-US" altLang="zh-TW" sz="2000" dirty="0"/>
              <a:t>(H</a:t>
            </a:r>
            <a:r>
              <a:rPr lang="zh-TW" altLang="en-US" sz="2000" dirty="0"/>
              <a:t>形式</a:t>
            </a:r>
            <a:r>
              <a:rPr lang="en-US" altLang="zh-TW" sz="2000" dirty="0"/>
              <a:t>)</a:t>
            </a:r>
            <a:r>
              <a:rPr lang="zh-TW" altLang="en-US" sz="2000" dirty="0"/>
              <a:t>，加</a:t>
            </a:r>
            <a:r>
              <a:rPr lang="en-US" altLang="zh-TW" sz="2000" dirty="0"/>
              <a:t>2</a:t>
            </a:r>
            <a:r>
              <a:rPr lang="zh-TW" altLang="en-US" sz="2000" dirty="0"/>
              <a:t>片墊板 ，置於前後兩側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(3)</a:t>
            </a:r>
            <a:r>
              <a:rPr lang="zh-TW" altLang="en-US" sz="2000" dirty="0"/>
              <a:t>雙</a:t>
            </a:r>
            <a:r>
              <a:rPr lang="en-US" altLang="zh-TW" sz="2000" dirty="0"/>
              <a:t>C</a:t>
            </a:r>
            <a:r>
              <a:rPr lang="zh-TW" altLang="en-US" sz="2000" dirty="0"/>
              <a:t>型鋼</a:t>
            </a:r>
            <a:r>
              <a:rPr lang="en-US" altLang="zh-TW" sz="2000" dirty="0"/>
              <a:t>(H</a:t>
            </a:r>
            <a:r>
              <a:rPr lang="zh-TW" altLang="en-US" sz="2000" dirty="0"/>
              <a:t>形式</a:t>
            </a:r>
            <a:r>
              <a:rPr lang="en-US" altLang="zh-TW" sz="2000" dirty="0"/>
              <a:t>)</a:t>
            </a:r>
            <a:r>
              <a:rPr lang="zh-TW" altLang="en-US" sz="2000" dirty="0"/>
              <a:t>，加</a:t>
            </a:r>
            <a:r>
              <a:rPr lang="en-US" altLang="zh-TW" sz="2000" dirty="0"/>
              <a:t>3</a:t>
            </a:r>
            <a:r>
              <a:rPr lang="zh-TW" altLang="en-US" sz="2000" dirty="0"/>
              <a:t>片墊板，置於前中後三個位置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(4)</a:t>
            </a:r>
            <a:r>
              <a:rPr lang="zh-TW" altLang="en-US" sz="2000" dirty="0"/>
              <a:t>雙</a:t>
            </a:r>
            <a:r>
              <a:rPr lang="en-US" altLang="zh-TW" sz="2000" dirty="0"/>
              <a:t>C</a:t>
            </a:r>
            <a:r>
              <a:rPr lang="zh-TW" altLang="en-US" sz="2000" dirty="0"/>
              <a:t>型鋼</a:t>
            </a:r>
            <a:r>
              <a:rPr lang="en-US" altLang="zh-TW" sz="2000" dirty="0"/>
              <a:t>(H</a:t>
            </a:r>
            <a:r>
              <a:rPr lang="zh-TW" altLang="en-US" sz="2000" dirty="0"/>
              <a:t>形式</a:t>
            </a:r>
            <a:r>
              <a:rPr lang="en-US" altLang="zh-TW" sz="2000" dirty="0"/>
              <a:t>)</a:t>
            </a:r>
            <a:r>
              <a:rPr lang="zh-TW" altLang="en-US" sz="2000" dirty="0"/>
              <a:t>，中間夾</a:t>
            </a:r>
            <a:r>
              <a:rPr lang="en-US" altLang="zh-TW" sz="2000" dirty="0"/>
              <a:t>C</a:t>
            </a:r>
            <a:r>
              <a:rPr lang="zh-TW" altLang="en-US" sz="2000" dirty="0"/>
              <a:t>型鋼作連接 ，置於前中後三個位置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(5)</a:t>
            </a:r>
            <a:r>
              <a:rPr lang="zh-TW" altLang="en-US" sz="2000" dirty="0"/>
              <a:t>雙</a:t>
            </a:r>
            <a:r>
              <a:rPr lang="en-US" altLang="zh-TW" sz="2000" dirty="0"/>
              <a:t>C</a:t>
            </a:r>
            <a:r>
              <a:rPr lang="zh-TW" altLang="en-US" sz="2000" dirty="0"/>
              <a:t>型鋼</a:t>
            </a:r>
            <a:r>
              <a:rPr lang="en-US" altLang="zh-TW" sz="2000" dirty="0"/>
              <a:t>(</a:t>
            </a:r>
            <a:r>
              <a:rPr lang="zh-TW" altLang="en-US" sz="2000" dirty="0"/>
              <a:t>方形</a:t>
            </a:r>
            <a:r>
              <a:rPr lang="en-US" altLang="zh-TW" sz="2000" dirty="0"/>
              <a:t>)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(6)</a:t>
            </a:r>
            <a:r>
              <a:rPr lang="zh-TW" altLang="en-US" sz="2000" dirty="0"/>
              <a:t>方鋼 ，尺寸：</a:t>
            </a:r>
            <a:r>
              <a:rPr lang="en-US" altLang="zh-TW" sz="2000" dirty="0"/>
              <a:t>150x150x3.2t (</a:t>
            </a:r>
            <a:r>
              <a:rPr lang="zh-TW" altLang="en-US" sz="2000" dirty="0"/>
              <a:t>單位：</a:t>
            </a:r>
            <a:r>
              <a:rPr lang="en-US" altLang="zh-TW" sz="2000" dirty="0"/>
              <a:t>mm)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(7)</a:t>
            </a:r>
            <a:r>
              <a:rPr lang="zh-TW" altLang="en-US" sz="2000" dirty="0"/>
              <a:t>圓管，尺寸：外徑</a:t>
            </a:r>
            <a:r>
              <a:rPr lang="en-US" altLang="zh-TW" sz="2000" dirty="0"/>
              <a:t>152mm</a:t>
            </a:r>
            <a:r>
              <a:rPr lang="zh-TW" altLang="en-US" sz="2000" dirty="0"/>
              <a:t>，厚度</a:t>
            </a:r>
            <a:r>
              <a:rPr lang="en-US" altLang="zh-TW" sz="2000" dirty="0"/>
              <a:t>5mm</a:t>
            </a: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53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抗壓試驗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AutoNum type="arabicPeriod"/>
            </a:pPr>
            <a:r>
              <a:rPr lang="zh-TW" altLang="en-US" sz="2400" dirty="0"/>
              <a:t>抗壓試驗：將</a:t>
            </a:r>
            <a:r>
              <a:rPr lang="en-US" altLang="zh-TW" sz="2400" dirty="0"/>
              <a:t>1.5m</a:t>
            </a:r>
            <a:r>
              <a:rPr lang="zh-TW" altLang="en-US" sz="2400" dirty="0"/>
              <a:t>的柱置於試驗機上，從載重</a:t>
            </a:r>
            <a:r>
              <a:rPr lang="en-US" altLang="zh-TW" sz="2400" dirty="0"/>
              <a:t>P=0kg</a:t>
            </a:r>
            <a:r>
              <a:rPr lang="zh-TW" altLang="en-US" sz="2400" dirty="0"/>
              <a:t>開始，逐漸增加載重，至材料破壞為止，過程會進行錄影、拍照並記錄變形破壞位置，於柱的正中央貼上應變計，以求得該柱的應力應變曲線。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44</a:t>
            </a:fld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5483781-771C-4B4E-84F4-89AF0EBEA2EE}"/>
              </a:ext>
            </a:extLst>
          </p:cNvPr>
          <p:cNvGrpSpPr/>
          <p:nvPr/>
        </p:nvGrpSpPr>
        <p:grpSpPr>
          <a:xfrm>
            <a:off x="5598239" y="3493073"/>
            <a:ext cx="1221878" cy="2999802"/>
            <a:chOff x="1496023" y="2332126"/>
            <a:chExt cx="1221878" cy="299980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8B2D4D4-6F71-47C2-8D94-4A18E960655C}"/>
                </a:ext>
              </a:extLst>
            </p:cNvPr>
            <p:cNvSpPr/>
            <p:nvPr/>
          </p:nvSpPr>
          <p:spPr>
            <a:xfrm rot="5400000">
              <a:off x="612927" y="3970161"/>
              <a:ext cx="2353889" cy="2132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a typeface="微軟正黑體" panose="020B0604030504040204" pitchFamily="34" charset="-120"/>
              </a:endParaRP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DF5DFB90-81DD-48E2-BEC4-46C602F91CBC}"/>
                </a:ext>
              </a:extLst>
            </p:cNvPr>
            <p:cNvCxnSpPr/>
            <p:nvPr/>
          </p:nvCxnSpPr>
          <p:spPr>
            <a:xfrm>
              <a:off x="1544251" y="5250048"/>
              <a:ext cx="5069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57127E23-7209-442C-9EA7-E190A612A6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6737" y="5256883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BD14D827-9104-42CF-ABFA-83F875BE6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1862" y="5257898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E8678376-71C5-406B-9437-D1B3E1340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3363" y="5256239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2D257372-022B-41FB-9014-A7AF0FA165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5862" y="5259928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5B082D8-8D8C-4FEC-A5FE-6069EAEEC5D3}"/>
                </a:ext>
              </a:extLst>
            </p:cNvPr>
            <p:cNvSpPr/>
            <p:nvPr/>
          </p:nvSpPr>
          <p:spPr>
            <a:xfrm>
              <a:off x="2057143" y="3846456"/>
              <a:ext cx="6607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ea typeface="微軟正黑體" panose="020B0604030504040204" pitchFamily="34" charset="-120"/>
                </a:rPr>
                <a:t>1.5m</a:t>
              </a:r>
              <a:endParaRPr lang="zh-TW" altLang="en-US" dirty="0">
                <a:ea typeface="微軟正黑體" panose="020B0604030504040204" pitchFamily="34" charset="-120"/>
              </a:endParaRP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3EA29725-218F-48F7-98DC-F3FA1752E2A6}"/>
                </a:ext>
              </a:extLst>
            </p:cNvPr>
            <p:cNvCxnSpPr>
              <a:cxnSpLocks/>
            </p:cNvCxnSpPr>
            <p:nvPr/>
          </p:nvCxnSpPr>
          <p:spPr>
            <a:xfrm>
              <a:off x="1789673" y="2454123"/>
              <a:ext cx="0" cy="432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AEFF2E1-84FD-45D6-923F-653D35105703}"/>
                </a:ext>
              </a:extLst>
            </p:cNvPr>
            <p:cNvSpPr/>
            <p:nvPr/>
          </p:nvSpPr>
          <p:spPr>
            <a:xfrm>
              <a:off x="1496023" y="233212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ea typeface="微軟正黑體" panose="020B0604030504040204" pitchFamily="34" charset="-120"/>
                </a:rPr>
                <a:t>P</a:t>
              </a:r>
              <a:endParaRPr lang="zh-TW" altLang="en-US" dirty="0"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9811DCF2-9AD7-4F18-B9F6-5164CE80CC82}"/>
                </a:ext>
              </a:extLst>
            </p:cNvPr>
            <p:cNvCxnSpPr/>
            <p:nvPr/>
          </p:nvCxnSpPr>
          <p:spPr>
            <a:xfrm>
              <a:off x="1529437" y="2899822"/>
              <a:ext cx="5069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6519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抗壓試驗</a:t>
            </a:r>
            <a:r>
              <a:rPr lang="en-US" altLang="zh-TW" sz="3600" dirty="0"/>
              <a:t>-1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/>
              <a:t>抗壓試驗：雙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(H</a:t>
            </a:r>
            <a:r>
              <a:rPr lang="zh-TW" altLang="en-US" sz="2400" dirty="0"/>
              <a:t>形式</a:t>
            </a:r>
            <a:r>
              <a:rPr lang="en-US" altLang="zh-TW" sz="2400" dirty="0"/>
              <a:t>)</a:t>
            </a:r>
            <a:r>
              <a:rPr lang="zh-TW" altLang="en-US" sz="2400" dirty="0"/>
              <a:t>，不加墊板 </a:t>
            </a:r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5C6B7A-6845-4F15-BBCB-BC0BFED4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473" y="2218912"/>
            <a:ext cx="2443965" cy="43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0692455-7E11-449C-99E6-797B5B56B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911" y="2218912"/>
            <a:ext cx="240308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47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抗壓試驗</a:t>
            </a:r>
            <a:r>
              <a:rPr lang="en-US" altLang="zh-TW" sz="3600" dirty="0"/>
              <a:t>-2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/>
              <a:t>抗壓試驗：雙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(H</a:t>
            </a:r>
            <a:r>
              <a:rPr lang="zh-TW" altLang="en-US" sz="2400" dirty="0"/>
              <a:t>形式</a:t>
            </a:r>
            <a:r>
              <a:rPr lang="en-US" altLang="zh-TW" sz="2400" dirty="0"/>
              <a:t>)</a:t>
            </a:r>
            <a:r>
              <a:rPr lang="zh-TW" altLang="en-US" sz="2400" dirty="0"/>
              <a:t>，加</a:t>
            </a:r>
            <a:r>
              <a:rPr lang="en-US" altLang="zh-TW" sz="2400" dirty="0"/>
              <a:t>2</a:t>
            </a:r>
            <a:r>
              <a:rPr lang="zh-TW" altLang="en-US" sz="2400" dirty="0"/>
              <a:t>片墊板 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en-US" altLang="zh-TW" sz="2000" dirty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zh-TW" altLang="en-US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9B69B2-9F72-43CE-ABDF-47B4152D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269" y="2218912"/>
            <a:ext cx="2427072" cy="432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106B5CC-2542-4233-BCB8-681EECA83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178" y="2218912"/>
            <a:ext cx="241548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81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抗壓試驗</a:t>
            </a:r>
            <a:r>
              <a:rPr lang="en-US" altLang="zh-TW" sz="3600" dirty="0"/>
              <a:t>-3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/>
              <a:t>抗壓試驗：雙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(H</a:t>
            </a:r>
            <a:r>
              <a:rPr lang="zh-TW" altLang="en-US" sz="2400" dirty="0"/>
              <a:t>形式</a:t>
            </a:r>
            <a:r>
              <a:rPr lang="en-US" altLang="zh-TW" sz="2400" dirty="0"/>
              <a:t>)</a:t>
            </a:r>
            <a:r>
              <a:rPr lang="zh-TW" altLang="en-US" sz="2400" dirty="0"/>
              <a:t>，加</a:t>
            </a:r>
            <a:r>
              <a:rPr lang="en-US" altLang="zh-TW" sz="2400" dirty="0"/>
              <a:t>3</a:t>
            </a:r>
            <a:r>
              <a:rPr lang="zh-TW" altLang="en-US" sz="2400" dirty="0"/>
              <a:t>片墊板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zh-TW" altLang="en-US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410E03-471B-4C7F-B99E-C9D05873F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894" y="2218912"/>
            <a:ext cx="2430583" cy="432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97A35B8-EDC5-480F-A58A-51A4567F5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518" y="2218912"/>
            <a:ext cx="243584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7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抗壓試驗</a:t>
            </a:r>
            <a:r>
              <a:rPr lang="en-US" altLang="zh-TW" sz="3600" dirty="0"/>
              <a:t>-4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/>
              <a:t>抗壓試驗：雙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(H</a:t>
            </a:r>
            <a:r>
              <a:rPr lang="zh-TW" altLang="en-US" sz="2400" dirty="0"/>
              <a:t>形式</a:t>
            </a:r>
            <a:r>
              <a:rPr lang="en-US" altLang="zh-TW" sz="2400" dirty="0"/>
              <a:t>)</a:t>
            </a:r>
            <a:r>
              <a:rPr lang="zh-TW" altLang="en-US" sz="2400" dirty="0"/>
              <a:t>，中間夾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26E712-35A0-4FE3-AD4E-923602EA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131" y="2306972"/>
            <a:ext cx="2429419" cy="432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C258780-F6A2-475B-A745-D36D7891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59" y="2306972"/>
            <a:ext cx="243788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76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抗壓試驗</a:t>
            </a:r>
            <a:r>
              <a:rPr lang="en-US" altLang="zh-TW" sz="3600" dirty="0"/>
              <a:t>-5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/>
              <a:t>抗壓試驗：雙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(</a:t>
            </a:r>
            <a:r>
              <a:rPr lang="zh-TW" altLang="en-US" sz="2400" dirty="0"/>
              <a:t>方形</a:t>
            </a:r>
            <a:r>
              <a:rPr lang="en-US" altLang="zh-TW" sz="2400" dirty="0"/>
              <a:t>) 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zh-TW" altLang="en-US" sz="24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A39B1D-3277-4ACF-8394-3250900F1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81" y="2290195"/>
            <a:ext cx="2455082" cy="43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4460C7-C611-43C4-82D7-16E17EFCB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837" y="2290195"/>
            <a:ext cx="245915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、單元件：柱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種類介紹：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(1)</a:t>
            </a:r>
            <a:r>
              <a:rPr lang="zh-TW" altLang="en-US" sz="2400" dirty="0"/>
              <a:t>方鋼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(2)</a:t>
            </a:r>
            <a:r>
              <a:rPr lang="zh-TW" altLang="en-US" sz="2400" dirty="0"/>
              <a:t>輕型</a:t>
            </a:r>
            <a:r>
              <a:rPr lang="en-US" altLang="zh-TW" sz="2400" dirty="0"/>
              <a:t>H</a:t>
            </a:r>
            <a:r>
              <a:rPr lang="zh-TW" altLang="en-US" sz="2400" dirty="0"/>
              <a:t>型鋼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(3)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(</a:t>
            </a:r>
            <a:r>
              <a:rPr lang="zh-TW" altLang="en-US" sz="2400" dirty="0"/>
              <a:t>包含五種組合形式</a:t>
            </a:r>
            <a:r>
              <a:rPr lang="en-US" altLang="zh-TW" sz="2400" dirty="0"/>
              <a:t>)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1.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型鋼無墊板</a:t>
            </a:r>
            <a:r>
              <a:rPr lang="en-US" altLang="zh-TW" sz="2400" dirty="0"/>
              <a:t>(H</a:t>
            </a:r>
            <a:r>
              <a:rPr lang="zh-TW" altLang="en-US" sz="2400" dirty="0"/>
              <a:t>型</a:t>
            </a:r>
            <a:r>
              <a:rPr lang="en-US" altLang="zh-TW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2.</a:t>
            </a:r>
            <a:r>
              <a:rPr lang="zh-TW" altLang="en-US" sz="2400" dirty="0">
                <a:solidFill>
                  <a:sysClr val="windowText" lastClr="000000"/>
                </a:solidFill>
              </a:rPr>
              <a:t>雙</a:t>
            </a:r>
            <a:r>
              <a:rPr lang="en-US" altLang="zh-TW" sz="2400" dirty="0">
                <a:solidFill>
                  <a:sysClr val="windowText" lastClr="000000"/>
                </a:solidFill>
              </a:rPr>
              <a:t>C</a:t>
            </a:r>
            <a:r>
              <a:rPr lang="zh-TW" altLang="en-US" sz="2400" dirty="0">
                <a:solidFill>
                  <a:sysClr val="windowText" lastClr="000000"/>
                </a:solidFill>
              </a:rPr>
              <a:t>型鋼加</a:t>
            </a:r>
            <a:r>
              <a:rPr lang="en-US" altLang="zh-TW" sz="2400" dirty="0">
                <a:solidFill>
                  <a:sysClr val="windowText" lastClr="000000"/>
                </a:solidFill>
              </a:rPr>
              <a:t>2</a:t>
            </a:r>
            <a:r>
              <a:rPr lang="zh-TW" altLang="en-US" sz="2400" dirty="0">
                <a:solidFill>
                  <a:sysClr val="windowText" lastClr="000000"/>
                </a:solidFill>
              </a:rPr>
              <a:t>片墊板</a:t>
            </a:r>
            <a:endParaRPr lang="en-US" altLang="zh-TW" sz="2400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solidFill>
                  <a:sysClr val="windowText" lastClr="000000"/>
                </a:solidFill>
              </a:rPr>
              <a:t>3.</a:t>
            </a:r>
            <a:r>
              <a:rPr lang="zh-TW" altLang="en-US" sz="2400" dirty="0">
                <a:solidFill>
                  <a:sysClr val="windowText" lastClr="000000"/>
                </a:solidFill>
              </a:rPr>
              <a:t>雙</a:t>
            </a:r>
            <a:r>
              <a:rPr lang="en-US" altLang="zh-TW" sz="2400" dirty="0">
                <a:solidFill>
                  <a:sysClr val="windowText" lastClr="000000"/>
                </a:solidFill>
              </a:rPr>
              <a:t>C</a:t>
            </a:r>
            <a:r>
              <a:rPr lang="zh-TW" altLang="en-US" sz="2400" dirty="0">
                <a:solidFill>
                  <a:sysClr val="windowText" lastClr="000000"/>
                </a:solidFill>
              </a:rPr>
              <a:t>型鋼加</a:t>
            </a:r>
            <a:r>
              <a:rPr lang="en-US" altLang="zh-TW" sz="2400" dirty="0">
                <a:solidFill>
                  <a:sysClr val="windowText" lastClr="000000"/>
                </a:solidFill>
              </a:rPr>
              <a:t>3</a:t>
            </a:r>
            <a:r>
              <a:rPr lang="zh-TW" altLang="en-US" sz="2400" dirty="0">
                <a:solidFill>
                  <a:sysClr val="windowText" lastClr="000000"/>
                </a:solidFill>
              </a:rPr>
              <a:t>片墊板</a:t>
            </a:r>
            <a:endParaRPr lang="en-US" altLang="zh-TW" sz="2400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solidFill>
                  <a:sysClr val="windowText" lastClr="000000"/>
                </a:solidFill>
              </a:rPr>
              <a:t>4.</a:t>
            </a:r>
            <a:r>
              <a:rPr lang="zh-TW" altLang="en-US" sz="2400" dirty="0">
                <a:solidFill>
                  <a:sysClr val="windowText" lastClr="000000"/>
                </a:solidFill>
              </a:rPr>
              <a:t>雙</a:t>
            </a:r>
            <a:r>
              <a:rPr lang="en-US" altLang="zh-TW" sz="2400" dirty="0">
                <a:solidFill>
                  <a:sysClr val="windowText" lastClr="000000"/>
                </a:solidFill>
              </a:rPr>
              <a:t>C</a:t>
            </a:r>
            <a:r>
              <a:rPr lang="zh-TW" altLang="en-US" sz="2400" dirty="0">
                <a:solidFill>
                  <a:sysClr val="windowText" lastClr="000000"/>
                </a:solidFill>
              </a:rPr>
              <a:t>型鋼加</a:t>
            </a:r>
            <a:r>
              <a:rPr lang="en-US" altLang="zh-TW" sz="2400" dirty="0">
                <a:solidFill>
                  <a:sysClr val="windowText" lastClr="000000"/>
                </a:solidFill>
              </a:rPr>
              <a:t>C</a:t>
            </a:r>
            <a:r>
              <a:rPr lang="zh-TW" altLang="en-US" sz="2400" dirty="0">
                <a:solidFill>
                  <a:sysClr val="windowText" lastClr="000000"/>
                </a:solidFill>
              </a:rPr>
              <a:t>型鋼</a:t>
            </a:r>
            <a:endParaRPr lang="en-US" altLang="zh-TW" sz="2400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solidFill>
                  <a:sysClr val="windowText" lastClr="000000"/>
                </a:solidFill>
              </a:rPr>
              <a:t>5.</a:t>
            </a:r>
            <a:r>
              <a:rPr lang="zh-TW" altLang="en-US" sz="2400" dirty="0"/>
              <a:t>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型鋼無墊板</a:t>
            </a:r>
            <a:r>
              <a:rPr lang="en-US" altLang="zh-TW" sz="2400" dirty="0"/>
              <a:t>(</a:t>
            </a:r>
            <a:r>
              <a:rPr lang="zh-TW" altLang="en-US" sz="2400" dirty="0"/>
              <a:t>長方型</a:t>
            </a:r>
            <a:r>
              <a:rPr lang="en-US" altLang="zh-TW" sz="2400" dirty="0"/>
              <a:t>)</a:t>
            </a:r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B63AE41-62E2-4C7F-9B71-3595FA38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65" y="1965503"/>
            <a:ext cx="1056298" cy="190973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C6F45B5-889D-4226-AB9C-70D1EF861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542" y="1965503"/>
            <a:ext cx="1102906" cy="19097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F41D5E-255A-487E-AF2C-FBF1F075D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872" y="1960996"/>
            <a:ext cx="1347328" cy="19142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076ABF2-A6AF-47D6-8C82-09F9DEADD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230" y="4420443"/>
            <a:ext cx="1339912" cy="1915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02B77FB-BE0D-45D4-8DCC-714D52E43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70"/>
          <a:stretch/>
        </p:blipFill>
        <p:spPr>
          <a:xfrm>
            <a:off x="4920638" y="4439900"/>
            <a:ext cx="1432659" cy="19152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E99D02A-9F81-4077-8A64-9E1B3E0FF8D8}"/>
              </a:ext>
            </a:extLst>
          </p:cNvPr>
          <p:cNvSpPr/>
          <p:nvPr/>
        </p:nvSpPr>
        <p:spPr>
          <a:xfrm>
            <a:off x="5860239" y="3873130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2B5DD5-DB0A-441A-8F65-FB92CC1256AA}"/>
              </a:ext>
            </a:extLst>
          </p:cNvPr>
          <p:cNvSpPr/>
          <p:nvPr/>
        </p:nvSpPr>
        <p:spPr>
          <a:xfrm>
            <a:off x="7392620" y="3873130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991790-42DB-426A-94C1-AACF9AC81272}"/>
              </a:ext>
            </a:extLst>
          </p:cNvPr>
          <p:cNvSpPr/>
          <p:nvPr/>
        </p:nvSpPr>
        <p:spPr>
          <a:xfrm>
            <a:off x="8993385" y="387313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(3)-1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3A49B6-85E6-45D6-BA7B-4874E900DCC6}"/>
              </a:ext>
            </a:extLst>
          </p:cNvPr>
          <p:cNvSpPr/>
          <p:nvPr/>
        </p:nvSpPr>
        <p:spPr>
          <a:xfrm>
            <a:off x="5234453" y="633468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(3)-2,3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9B19B36-2096-4A0B-8F76-ECE7B5FF0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510" y="4420443"/>
            <a:ext cx="1881090" cy="191423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B7A70D1-94D8-496C-88B2-FE28687195DD}"/>
              </a:ext>
            </a:extLst>
          </p:cNvPr>
          <p:cNvSpPr/>
          <p:nvPr/>
        </p:nvSpPr>
        <p:spPr>
          <a:xfrm>
            <a:off x="7382883" y="6322074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(3)-4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EEDA42-6B6E-4068-AABA-D1B69FABFAD6}"/>
              </a:ext>
            </a:extLst>
          </p:cNvPr>
          <p:cNvSpPr/>
          <p:nvPr/>
        </p:nvSpPr>
        <p:spPr>
          <a:xfrm>
            <a:off x="9323700" y="6330259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(3)-5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4058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抗壓試驗</a:t>
            </a:r>
            <a:r>
              <a:rPr lang="en-US" altLang="zh-TW" sz="3600" dirty="0"/>
              <a:t>-6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/>
              <a:t>抗壓試驗：方型鋼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8BBC63-A6AB-4752-AF8F-C84280F42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61" y="2218912"/>
            <a:ext cx="2431450" cy="43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4E3642F-5259-4F29-A8C3-B826A456F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909" y="2218912"/>
            <a:ext cx="240154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0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抗壓試驗</a:t>
            </a:r>
            <a:r>
              <a:rPr lang="en-US" altLang="zh-TW" sz="3600" dirty="0"/>
              <a:t>-7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/>
              <a:t>抗壓試驗：圓管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zh-TW" altLang="en-US" sz="2400" dirty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zh-TW" altLang="en-US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B147CD-5064-4E07-8B3F-22DA6C00C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17" y="2218912"/>
            <a:ext cx="2429419" cy="432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9E60904-600D-4026-B659-5F685715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852" y="2218912"/>
            <a:ext cx="242765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82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抗壓試驗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實驗結果：下表為型鋼降伏時的載重值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52</a:t>
            </a:fld>
            <a:endParaRPr lang="zh-TW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71D0457-F697-444A-87EC-21F1895AA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42911"/>
              </p:ext>
            </p:extLst>
          </p:nvPr>
        </p:nvGraphicFramePr>
        <p:xfrm>
          <a:off x="1972811" y="2312670"/>
          <a:ext cx="8246378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811">
                  <a:extLst>
                    <a:ext uri="{9D8B030D-6E8A-4147-A177-3AD203B41FA5}">
                      <a16:colId xmlns:a16="http://schemas.microsoft.com/office/drawing/2014/main" val="507854151"/>
                    </a:ext>
                  </a:extLst>
                </a:gridCol>
                <a:gridCol w="1348807">
                  <a:extLst>
                    <a:ext uri="{9D8B030D-6E8A-4147-A177-3AD203B41FA5}">
                      <a16:colId xmlns:a16="http://schemas.microsoft.com/office/drawing/2014/main" val="1588095733"/>
                    </a:ext>
                  </a:extLst>
                </a:gridCol>
                <a:gridCol w="1367405">
                  <a:extLst>
                    <a:ext uri="{9D8B030D-6E8A-4147-A177-3AD203B41FA5}">
                      <a16:colId xmlns:a16="http://schemas.microsoft.com/office/drawing/2014/main" val="1800766329"/>
                    </a:ext>
                  </a:extLst>
                </a:gridCol>
                <a:gridCol w="2033355">
                  <a:extLst>
                    <a:ext uri="{9D8B030D-6E8A-4147-A177-3AD203B41FA5}">
                      <a16:colId xmlns:a16="http://schemas.microsoft.com/office/drawing/2014/main" val="80330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組合形式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材料總重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抗壓載重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平均每公斤重材料可承受載重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481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(H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形式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，不加墊板 ，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尺寸：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150x50x2.3t (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單位：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mm)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14.93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35230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2360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632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(H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形式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，加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片墊板 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15.33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31750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2071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59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(H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形式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，加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片墊板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15.66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29380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1876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64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(H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形式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，中間夾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16.86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22840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1355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7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方形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16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34000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2125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38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方鋼，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尺寸：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150x150x3.2t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單位：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mm)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14.75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44200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2997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4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圓管，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尺寸：外徑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152mm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厚度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5mm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27.19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68740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2528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53975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356B0AD6-B666-4C0D-86A6-E0BAABCA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28" y="3932384"/>
            <a:ext cx="1512000" cy="13642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BFBC7A9-61C4-4742-AAC7-1EF749466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1" y="2141538"/>
            <a:ext cx="1021677" cy="14515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17C25A-E229-4B71-8F9B-A1D0AA7AF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872" y="1956677"/>
            <a:ext cx="1339912" cy="1915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0DBCD4-E0D8-4147-B8A4-150CB748A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04" y="5358444"/>
            <a:ext cx="1415065" cy="14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10BD68-8A8B-4B71-BABE-1D4C5CE089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70"/>
          <a:stretch/>
        </p:blipFill>
        <p:spPr>
          <a:xfrm>
            <a:off x="593941" y="3747039"/>
            <a:ext cx="1077187" cy="144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F91A0D-3412-4942-8F91-9DBD0E720DE2}"/>
              </a:ext>
            </a:extLst>
          </p:cNvPr>
          <p:cNvSpPr/>
          <p:nvPr/>
        </p:nvSpPr>
        <p:spPr>
          <a:xfrm>
            <a:off x="687357" y="269756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1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E8F4BF-EB1D-474B-8BE8-58F2E554EBAA}"/>
              </a:ext>
            </a:extLst>
          </p:cNvPr>
          <p:cNvSpPr/>
          <p:nvPr/>
        </p:nvSpPr>
        <p:spPr>
          <a:xfrm>
            <a:off x="593941" y="4274139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2,3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85FC00-7C97-4ADD-B4E1-EB953F94E7B0}"/>
              </a:ext>
            </a:extLst>
          </p:cNvPr>
          <p:cNvSpPr/>
          <p:nvPr/>
        </p:nvSpPr>
        <p:spPr>
          <a:xfrm>
            <a:off x="508761" y="58937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4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BDA045-6CD2-4937-BEA2-FB0ADCACB801}"/>
              </a:ext>
            </a:extLst>
          </p:cNvPr>
          <p:cNvSpPr/>
          <p:nvPr/>
        </p:nvSpPr>
        <p:spPr>
          <a:xfrm>
            <a:off x="11039985" y="275036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5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5474BD-0976-45D8-8579-ABE330CA8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4273" y="5341982"/>
            <a:ext cx="1573109" cy="1440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1ED60B0-ADCD-4DB4-9464-CA7C84BDFBFC}"/>
              </a:ext>
            </a:extLst>
          </p:cNvPr>
          <p:cNvSpPr/>
          <p:nvPr/>
        </p:nvSpPr>
        <p:spPr>
          <a:xfrm>
            <a:off x="11039734" y="442496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6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FA15298-10D3-4002-9C6E-56700B84285A}"/>
              </a:ext>
            </a:extLst>
          </p:cNvPr>
          <p:cNvSpPr/>
          <p:nvPr/>
        </p:nvSpPr>
        <p:spPr>
          <a:xfrm>
            <a:off x="11070377" y="591211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5418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彎曲試驗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zh-TW" altLang="en-US" sz="2400" dirty="0"/>
              <a:t>彎曲試驗：將</a:t>
            </a:r>
            <a:r>
              <a:rPr lang="en-US" altLang="zh-TW" sz="2400" dirty="0"/>
              <a:t>1.5m</a:t>
            </a:r>
            <a:r>
              <a:rPr lang="zh-TW" altLang="en-US" sz="2400" dirty="0"/>
              <a:t>的梁兩側固定，從載重</a:t>
            </a:r>
            <a:r>
              <a:rPr lang="en-US" altLang="zh-TW" sz="2400" dirty="0"/>
              <a:t>P=0kg</a:t>
            </a:r>
            <a:r>
              <a:rPr lang="zh-TW" altLang="en-US" sz="2400" dirty="0"/>
              <a:t>開始，逐漸增加載重，至材料破壞為止，過程會進行錄影、拍照並記錄變形破壞位置，於梁的正中央下緣處貼上應變計，以求得該梁的應力應變曲線。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53</a:t>
            </a:fld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B95D4E3-7771-42CA-A90A-06B4B39737B8}"/>
              </a:ext>
            </a:extLst>
          </p:cNvPr>
          <p:cNvGrpSpPr/>
          <p:nvPr/>
        </p:nvGrpSpPr>
        <p:grpSpPr>
          <a:xfrm>
            <a:off x="4089242" y="3904077"/>
            <a:ext cx="4013515" cy="1409350"/>
            <a:chOff x="2261450" y="3632325"/>
            <a:chExt cx="6498445" cy="140935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CA74BD0-D17F-4635-A5A5-621E74F704E8}"/>
                </a:ext>
              </a:extLst>
            </p:cNvPr>
            <p:cNvSpPr/>
            <p:nvPr/>
          </p:nvSpPr>
          <p:spPr>
            <a:xfrm>
              <a:off x="2516697" y="4437776"/>
              <a:ext cx="6006518" cy="1677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a typeface="微軟正黑體" panose="020B0604030504040204" pitchFamily="34" charset="-120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9B7A2D0-AC8A-4B3E-BDAB-0E8E88670E7D}"/>
                </a:ext>
              </a:extLst>
            </p:cNvPr>
            <p:cNvSpPr/>
            <p:nvPr/>
          </p:nvSpPr>
          <p:spPr>
            <a:xfrm>
              <a:off x="8349436" y="4613945"/>
              <a:ext cx="273959" cy="1677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a typeface="微軟正黑體" panose="020B0604030504040204" pitchFamily="34" charset="-120"/>
              </a:endParaRPr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985284F0-6E7E-4A77-A983-DA432786E95B}"/>
                </a:ext>
              </a:extLst>
            </p:cNvPr>
            <p:cNvSpPr/>
            <p:nvPr/>
          </p:nvSpPr>
          <p:spPr>
            <a:xfrm>
              <a:off x="2386862" y="4605556"/>
              <a:ext cx="273959" cy="16778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a typeface="微軟正黑體" panose="020B0604030504040204" pitchFamily="34" charset="-120"/>
              </a:endParaRPr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C7F773FC-B9FD-4E0F-9C7B-8DA75B43CE74}"/>
                </a:ext>
              </a:extLst>
            </p:cNvPr>
            <p:cNvCxnSpPr/>
            <p:nvPr/>
          </p:nvCxnSpPr>
          <p:spPr>
            <a:xfrm>
              <a:off x="2261450" y="4773336"/>
              <a:ext cx="5069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CFF661D5-BA70-48F7-9A08-C5DE75BDD34F}"/>
                </a:ext>
              </a:extLst>
            </p:cNvPr>
            <p:cNvCxnSpPr/>
            <p:nvPr/>
          </p:nvCxnSpPr>
          <p:spPr>
            <a:xfrm>
              <a:off x="8252978" y="4792527"/>
              <a:ext cx="5069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104D3072-E17C-4E79-A7BC-DD44008C1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0071" y="4780710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FAA7310B-9ED5-4E4C-A537-9CE1FC2FF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5196" y="4781725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ECB9E4B3-C16B-4957-A112-B09251FF5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6697" y="4781725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62596B9E-DB5B-48E5-8386-890CFFC14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9196" y="4775366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B9E5415-E18D-4ED7-B459-50A5438FB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5464" y="4799362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792EC66D-7B9E-4EA8-8E1C-96F4B6247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0589" y="4800377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810540C-D542-42E0-877A-7A02DFF34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090" y="4798718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BD341ECA-E992-480C-893B-01E4A380A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4589" y="4802407"/>
              <a:ext cx="72000" cy="72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2795E7F-275E-4A6B-9095-BEEB4351822F}"/>
                </a:ext>
              </a:extLst>
            </p:cNvPr>
            <p:cNvSpPr/>
            <p:nvPr/>
          </p:nvSpPr>
          <p:spPr>
            <a:xfrm>
              <a:off x="4958399" y="4672343"/>
              <a:ext cx="10698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ea typeface="微軟正黑體" panose="020B0604030504040204" pitchFamily="34" charset="-120"/>
                </a:rPr>
                <a:t>1.5m</a:t>
              </a:r>
              <a:endParaRPr lang="zh-TW" altLang="en-US" dirty="0">
                <a:ea typeface="微軟正黑體" panose="020B0604030504040204" pitchFamily="34" charset="-120"/>
              </a:endParaRPr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8B652F49-5EB7-452C-BC98-616A2C8A0B46}"/>
                </a:ext>
              </a:extLst>
            </p:cNvPr>
            <p:cNvCxnSpPr>
              <a:cxnSpLocks/>
            </p:cNvCxnSpPr>
            <p:nvPr/>
          </p:nvCxnSpPr>
          <p:spPr>
            <a:xfrm>
              <a:off x="5487852" y="3984771"/>
              <a:ext cx="0" cy="432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07EF254-07EA-4C00-A5EB-7313CED45D26}"/>
                </a:ext>
              </a:extLst>
            </p:cNvPr>
            <p:cNvSpPr/>
            <p:nvPr/>
          </p:nvSpPr>
          <p:spPr>
            <a:xfrm>
              <a:off x="5268293" y="3632325"/>
              <a:ext cx="491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ea typeface="微軟正黑體" panose="020B0604030504040204" pitchFamily="34" charset="-120"/>
                </a:rPr>
                <a:t>P</a:t>
              </a:r>
              <a:endParaRPr lang="zh-TW" altLang="en-US" dirty="0"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101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彎曲試驗</a:t>
            </a:r>
            <a:r>
              <a:rPr lang="en-US" altLang="zh-TW" sz="3600" dirty="0"/>
              <a:t>-1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zh-TW" altLang="en-US" sz="2400" dirty="0"/>
              <a:t>彎曲試驗：雙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(H</a:t>
            </a:r>
            <a:r>
              <a:rPr lang="zh-TW" altLang="en-US" sz="2400" dirty="0"/>
              <a:t>形式</a:t>
            </a:r>
            <a:r>
              <a:rPr lang="en-US" altLang="zh-TW" sz="2400" dirty="0"/>
              <a:t>)</a:t>
            </a:r>
            <a:r>
              <a:rPr lang="zh-TW" altLang="en-US" sz="2400" dirty="0"/>
              <a:t>，不加墊板 </a:t>
            </a:r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0BDD82-0EFE-4F79-B108-2A297232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8" y="2614987"/>
            <a:ext cx="5629247" cy="2952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5ACFFA4-8C40-4F3C-8A99-B9424C99E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317" y="2614987"/>
            <a:ext cx="553737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29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彎曲試驗</a:t>
            </a:r>
            <a:r>
              <a:rPr lang="en-US" altLang="zh-TW" sz="3600" dirty="0"/>
              <a:t>-2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zh-TW" altLang="en-US" sz="2400" dirty="0"/>
              <a:t>彎曲試驗：雙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(H</a:t>
            </a:r>
            <a:r>
              <a:rPr lang="zh-TW" altLang="en-US" sz="2400" dirty="0"/>
              <a:t>形式</a:t>
            </a:r>
            <a:r>
              <a:rPr lang="en-US" altLang="zh-TW" sz="2400" dirty="0"/>
              <a:t>)</a:t>
            </a:r>
            <a:r>
              <a:rPr lang="zh-TW" altLang="en-US" sz="2400" dirty="0"/>
              <a:t>，加</a:t>
            </a:r>
            <a:r>
              <a:rPr lang="en-US" altLang="zh-TW" sz="2400" dirty="0"/>
              <a:t>2</a:t>
            </a:r>
            <a:r>
              <a:rPr lang="zh-TW" altLang="en-US" sz="2400" dirty="0"/>
              <a:t>片墊板 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endParaRPr lang="en-US" altLang="zh-TW" sz="2400" dirty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endParaRPr lang="zh-TW" altLang="en-US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3A6875-5499-457D-9694-F60186C11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"/>
          <a:stretch/>
        </p:blipFill>
        <p:spPr>
          <a:xfrm>
            <a:off x="210850" y="2614987"/>
            <a:ext cx="5885150" cy="2952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802EBC-5F26-497D-A8F9-868136E56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903" y="2614987"/>
            <a:ext cx="5639247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6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彎曲試驗</a:t>
            </a:r>
            <a:r>
              <a:rPr lang="en-US" altLang="zh-TW" sz="3600" dirty="0"/>
              <a:t>-3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zh-TW" altLang="en-US" sz="2400" dirty="0"/>
              <a:t>彎曲試驗：雙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(H</a:t>
            </a:r>
            <a:r>
              <a:rPr lang="zh-TW" altLang="en-US" sz="2400" dirty="0"/>
              <a:t>形式</a:t>
            </a:r>
            <a:r>
              <a:rPr lang="en-US" altLang="zh-TW" sz="2400" dirty="0"/>
              <a:t>)</a:t>
            </a:r>
            <a:r>
              <a:rPr lang="zh-TW" altLang="en-US" sz="2400" dirty="0"/>
              <a:t>，加</a:t>
            </a:r>
            <a:r>
              <a:rPr lang="en-US" altLang="zh-TW" sz="2400" dirty="0"/>
              <a:t>3</a:t>
            </a:r>
            <a:r>
              <a:rPr lang="zh-TW" altLang="en-US" sz="2400" dirty="0"/>
              <a:t>片墊板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endParaRPr lang="zh-TW" altLang="en-US" sz="24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6A02A1E-0856-4EC2-A012-BB59813F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53" y="2614987"/>
            <a:ext cx="5845078" cy="2952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BCB2A3-969E-4A22-948E-1CFF77FF0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35" y="2614987"/>
            <a:ext cx="5546531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49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彎曲試驗</a:t>
            </a:r>
            <a:r>
              <a:rPr lang="en-US" altLang="zh-TW" sz="3600" dirty="0"/>
              <a:t>-4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zh-TW" altLang="en-US" sz="2400" dirty="0"/>
              <a:t>彎曲試驗：雙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(H</a:t>
            </a:r>
            <a:r>
              <a:rPr lang="zh-TW" altLang="en-US" sz="2400" dirty="0"/>
              <a:t>形式</a:t>
            </a:r>
            <a:r>
              <a:rPr lang="en-US" altLang="zh-TW" sz="2400" dirty="0"/>
              <a:t>)</a:t>
            </a:r>
            <a:r>
              <a:rPr lang="zh-TW" altLang="en-US" sz="2400" dirty="0"/>
              <a:t>，中間夾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097C4E-5289-486A-B2B9-45DEC3EA2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54" y="2614987"/>
            <a:ext cx="5776000" cy="2952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5A706B-745A-4B50-B71B-F2AE6A0DA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946" y="2614987"/>
            <a:ext cx="55924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40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彎曲試驗</a:t>
            </a:r>
            <a:r>
              <a:rPr lang="en-US" altLang="zh-TW" sz="3600" dirty="0"/>
              <a:t>-5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zh-TW" altLang="en-US" sz="2400" dirty="0"/>
              <a:t>彎曲試驗：雙</a:t>
            </a:r>
            <a:r>
              <a:rPr lang="en-US" altLang="zh-TW" sz="2400" dirty="0"/>
              <a:t>C</a:t>
            </a:r>
            <a:r>
              <a:rPr lang="zh-TW" altLang="en-US" sz="2400" dirty="0"/>
              <a:t>型鋼</a:t>
            </a:r>
            <a:r>
              <a:rPr lang="en-US" altLang="zh-TW" sz="2400" dirty="0"/>
              <a:t>(</a:t>
            </a:r>
            <a:r>
              <a:rPr lang="zh-TW" altLang="en-US" sz="2400" dirty="0"/>
              <a:t>方形</a:t>
            </a:r>
            <a:r>
              <a:rPr lang="en-US" altLang="zh-TW" sz="2400" dirty="0"/>
              <a:t>) 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endParaRPr lang="zh-TW" altLang="en-US" sz="24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4C1791-1FE4-4792-877F-E142A0A5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65" y="2578987"/>
            <a:ext cx="5326435" cy="298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4E0771-6215-41CE-AAAA-94872E8C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359" y="2578987"/>
            <a:ext cx="5703676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24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彎曲試驗</a:t>
            </a:r>
            <a:r>
              <a:rPr lang="en-US" altLang="zh-TW" sz="3600" dirty="0"/>
              <a:t>-6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zh-TW" altLang="en-US" sz="2400" dirty="0"/>
              <a:t>彎曲試驗：方型鋼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FC4888-A1E2-4851-A667-9C08C419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54" y="2594805"/>
            <a:ext cx="5441472" cy="29923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F5D5CDA-63DD-42E5-9507-0E3E4B715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127" y="2595569"/>
            <a:ext cx="5695719" cy="29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方鋼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1.</a:t>
            </a:r>
            <a:r>
              <a:rPr lang="zh-TW" altLang="en-US" sz="2400" dirty="0"/>
              <a:t>方鋼：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該柱為</a:t>
            </a:r>
            <a:r>
              <a:rPr lang="en-US" altLang="zh-TW" sz="2400" dirty="0"/>
              <a:t>2</a:t>
            </a:r>
            <a:r>
              <a:rPr lang="zh-TW" altLang="en-US" sz="2400" dirty="0"/>
              <a:t>個</a:t>
            </a:r>
            <a:r>
              <a:rPr lang="en-US" altLang="zh-TW" sz="2400" dirty="0"/>
              <a:t>60</a:t>
            </a:r>
            <a:r>
              <a:rPr lang="zh-TW" altLang="en-US" sz="2400" dirty="0"/>
              <a:t>*</a:t>
            </a:r>
            <a:r>
              <a:rPr lang="en-US" altLang="zh-TW" sz="2400" dirty="0"/>
              <a:t>60</a:t>
            </a:r>
            <a:r>
              <a:rPr lang="zh-TW" altLang="en-US" sz="2400" dirty="0"/>
              <a:t>*</a:t>
            </a:r>
            <a:r>
              <a:rPr lang="en-US" altLang="zh-TW" sz="2400" dirty="0"/>
              <a:t>3.2t</a:t>
            </a:r>
            <a:r>
              <a:rPr lang="zh-TW" altLang="en-US" sz="2400" dirty="0"/>
              <a:t>的方鋼組合而成的，如右圖。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材料性質：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                                    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32479C-64A6-4E50-B4A2-48EED45CA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108" y="2161724"/>
            <a:ext cx="1840728" cy="33313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A31401-F1C0-4563-910D-F23DAF863122}"/>
              </a:ext>
            </a:extLst>
          </p:cNvPr>
          <p:cNvSpPr/>
          <p:nvPr/>
        </p:nvSpPr>
        <p:spPr>
          <a:xfrm>
            <a:off x="8225642" y="549920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組合斷面形式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BE0F4-1970-4B1E-8C58-1211F20B03E6}"/>
              </a:ext>
            </a:extLst>
          </p:cNvPr>
          <p:cNvSpPr/>
          <p:nvPr/>
        </p:nvSpPr>
        <p:spPr>
          <a:xfrm>
            <a:off x="905312" y="3564098"/>
            <a:ext cx="2869734" cy="18893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降伏強度</a:t>
            </a:r>
            <a:r>
              <a:rPr lang="en-US" altLang="zh-TW" sz="2000" dirty="0">
                <a:ea typeface="微軟正黑體" panose="020B0604030504040204" pitchFamily="34" charset="-120"/>
              </a:rPr>
              <a:t>(Y.S.)=230MPa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抗拉強度</a:t>
            </a:r>
            <a:r>
              <a:rPr lang="en-US" altLang="zh-TW" sz="2000" dirty="0">
                <a:ea typeface="微軟正黑體" panose="020B0604030504040204" pitchFamily="34" charset="-120"/>
              </a:rPr>
              <a:t>(T.S.)=400MPa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柱長度：</a:t>
            </a:r>
            <a:r>
              <a:rPr lang="en-US" altLang="zh-TW" sz="2000" dirty="0">
                <a:ea typeface="微軟正黑體" panose="020B0604030504040204" pitchFamily="34" charset="-120"/>
              </a:rPr>
              <a:t>1.5m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ea typeface="微軟正黑體" panose="020B0604030504040204" pitchFamily="34" charset="-120"/>
              </a:rPr>
              <a:t>材料總重：</a:t>
            </a:r>
            <a:r>
              <a:rPr lang="en-US" altLang="zh-TW" sz="2000" dirty="0">
                <a:ea typeface="微軟正黑體" panose="020B0604030504040204" pitchFamily="34" charset="-120"/>
              </a:rPr>
              <a:t>17.122kg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9143F90-9059-4364-A590-571C62461CEC}"/>
              </a:ext>
            </a:extLst>
          </p:cNvPr>
          <p:cNvCxnSpPr>
            <a:cxnSpLocks/>
          </p:cNvCxnSpPr>
          <p:nvPr/>
        </p:nvCxnSpPr>
        <p:spPr>
          <a:xfrm>
            <a:off x="8227485" y="2127239"/>
            <a:ext cx="1562468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A6A1BBB-0B96-4DE0-B71B-A5F49E0E807E}"/>
              </a:ext>
            </a:extLst>
          </p:cNvPr>
          <p:cNvCxnSpPr>
            <a:cxnSpLocks/>
          </p:cNvCxnSpPr>
          <p:nvPr/>
        </p:nvCxnSpPr>
        <p:spPr>
          <a:xfrm>
            <a:off x="8227485" y="1968901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0CA1824-42B0-4A86-A264-CCD44463C6CD}"/>
              </a:ext>
            </a:extLst>
          </p:cNvPr>
          <p:cNvCxnSpPr>
            <a:cxnSpLocks/>
          </p:cNvCxnSpPr>
          <p:nvPr/>
        </p:nvCxnSpPr>
        <p:spPr>
          <a:xfrm>
            <a:off x="9789953" y="1977290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B2D179C-E6D6-4664-8D55-433AA8777056}"/>
              </a:ext>
            </a:extLst>
          </p:cNvPr>
          <p:cNvSpPr/>
          <p:nvPr/>
        </p:nvSpPr>
        <p:spPr>
          <a:xfrm>
            <a:off x="8557043" y="1907665"/>
            <a:ext cx="903352" cy="12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60mm</a:t>
            </a:r>
            <a:endParaRPr lang="zh-TW" altLang="en-US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4E09AC0-BEB8-42EB-AB87-5A06BB572566}"/>
              </a:ext>
            </a:extLst>
          </p:cNvPr>
          <p:cNvCxnSpPr>
            <a:cxnSpLocks/>
          </p:cNvCxnSpPr>
          <p:nvPr/>
        </p:nvCxnSpPr>
        <p:spPr>
          <a:xfrm rot="16200000">
            <a:off x="9161119" y="3034255"/>
            <a:ext cx="1562468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B2294AD-4CC6-4D50-9AA8-6A9903158225}"/>
              </a:ext>
            </a:extLst>
          </p:cNvPr>
          <p:cNvCxnSpPr>
            <a:cxnSpLocks/>
          </p:cNvCxnSpPr>
          <p:nvPr/>
        </p:nvCxnSpPr>
        <p:spPr>
          <a:xfrm rot="16200000">
            <a:off x="9948628" y="3681655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EB24F14-7692-409D-B2CA-5D5DD9C2356B}"/>
              </a:ext>
            </a:extLst>
          </p:cNvPr>
          <p:cNvCxnSpPr>
            <a:cxnSpLocks/>
          </p:cNvCxnSpPr>
          <p:nvPr/>
        </p:nvCxnSpPr>
        <p:spPr>
          <a:xfrm rot="16200000">
            <a:off x="9942353" y="2112912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D4D5619-AF9D-43A2-8F79-67EF872EE765}"/>
              </a:ext>
            </a:extLst>
          </p:cNvPr>
          <p:cNvSpPr/>
          <p:nvPr/>
        </p:nvSpPr>
        <p:spPr>
          <a:xfrm rot="16200000">
            <a:off x="9630787" y="2973019"/>
            <a:ext cx="903352" cy="12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60mm</a:t>
            </a:r>
            <a:endParaRPr lang="zh-TW" altLang="en-US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E5A04E6-F748-4C60-9D10-0FE955FF6C12}"/>
              </a:ext>
            </a:extLst>
          </p:cNvPr>
          <p:cNvCxnSpPr>
            <a:cxnSpLocks/>
          </p:cNvCxnSpPr>
          <p:nvPr/>
        </p:nvCxnSpPr>
        <p:spPr>
          <a:xfrm>
            <a:off x="8225642" y="3823878"/>
            <a:ext cx="1564311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514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彎曲試驗</a:t>
            </a:r>
            <a:r>
              <a:rPr lang="en-US" altLang="zh-TW" sz="3600" dirty="0"/>
              <a:t>-7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r>
              <a:rPr lang="zh-TW" altLang="en-US" sz="2400" dirty="0"/>
              <a:t>彎曲試驗：圓管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endParaRPr lang="zh-TW" altLang="en-US" sz="2400" dirty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2"/>
            </a:pPr>
            <a:endParaRPr lang="zh-TW" altLang="en-US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99BA55-86F6-402D-B99A-A50DD0ED4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65" y="2614987"/>
            <a:ext cx="5612320" cy="2952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2E5E96-8F20-4E3B-A56D-0410C3F23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4987"/>
            <a:ext cx="5920043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47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四、力學試驗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/>
              <a:t>彎曲試驗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實驗結果：下表為鋼材降伏時的載重值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61</a:t>
            </a:fld>
            <a:endParaRPr lang="zh-TW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71D0457-F697-444A-87EC-21F1895AA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30451"/>
              </p:ext>
            </p:extLst>
          </p:nvPr>
        </p:nvGraphicFramePr>
        <p:xfrm>
          <a:off x="1972811" y="2312670"/>
          <a:ext cx="8246378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8088">
                  <a:extLst>
                    <a:ext uri="{9D8B030D-6E8A-4147-A177-3AD203B41FA5}">
                      <a16:colId xmlns:a16="http://schemas.microsoft.com/office/drawing/2014/main" val="507854151"/>
                    </a:ext>
                  </a:extLst>
                </a:gridCol>
                <a:gridCol w="1407530">
                  <a:extLst>
                    <a:ext uri="{9D8B030D-6E8A-4147-A177-3AD203B41FA5}">
                      <a16:colId xmlns:a16="http://schemas.microsoft.com/office/drawing/2014/main" val="1588095733"/>
                    </a:ext>
                  </a:extLst>
                </a:gridCol>
                <a:gridCol w="1367405">
                  <a:extLst>
                    <a:ext uri="{9D8B030D-6E8A-4147-A177-3AD203B41FA5}">
                      <a16:colId xmlns:a16="http://schemas.microsoft.com/office/drawing/2014/main" val="1800766329"/>
                    </a:ext>
                  </a:extLst>
                </a:gridCol>
                <a:gridCol w="2033355">
                  <a:extLst>
                    <a:ext uri="{9D8B030D-6E8A-4147-A177-3AD203B41FA5}">
                      <a16:colId xmlns:a16="http://schemas.microsoft.com/office/drawing/2014/main" val="80330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組合形式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材料總重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彎曲載重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平均每公斤重材料可承受載重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481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(H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形式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，不加墊板，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尺寸：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150x50x2.3t (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單位：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mm)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14.93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3423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229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632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(H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形式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，加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片墊板 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15.33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3772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246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59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(H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形式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，加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片墊板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15.66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3673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235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64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(H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形式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，中間夾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16.86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4489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266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7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雙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C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型鋼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方形</a:t>
                      </a: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16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5292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331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3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方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鋼，尺寸：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150x150x3.2t (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單位：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mm)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14.75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6312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428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4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圓管，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尺寸：外徑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152mm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厚度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5mm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27.19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7049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a typeface="微軟正黑體" panose="020B0604030504040204" pitchFamily="34" charset="-120"/>
                        </a:rPr>
                        <a:t>259 kg</a:t>
                      </a:r>
                      <a:endParaRPr lang="zh-TW" altLang="en-US" dirty="0"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53975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FE2BE815-8281-4B20-ADAD-EAFFA982E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28" y="3932384"/>
            <a:ext cx="1512000" cy="13642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F7B1FE-BB05-4C46-8143-DDB858565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1" y="2141538"/>
            <a:ext cx="1021677" cy="14515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B0BEFB9-5D20-45A2-AB8B-08143A778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872" y="1956677"/>
            <a:ext cx="1339912" cy="1915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1D3D0-6DA4-4683-BEEF-678B27F79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04" y="5358444"/>
            <a:ext cx="1415065" cy="144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3BA9128-270C-484D-9BCC-3863967CF1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70"/>
          <a:stretch/>
        </p:blipFill>
        <p:spPr>
          <a:xfrm>
            <a:off x="593941" y="3747039"/>
            <a:ext cx="1077187" cy="144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069C8AC-CB4F-4447-8F98-422D372D24A5}"/>
              </a:ext>
            </a:extLst>
          </p:cNvPr>
          <p:cNvSpPr/>
          <p:nvPr/>
        </p:nvSpPr>
        <p:spPr>
          <a:xfrm>
            <a:off x="687357" y="269756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1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63FBDE-95F0-4881-ADE3-E2D654FAF634}"/>
              </a:ext>
            </a:extLst>
          </p:cNvPr>
          <p:cNvSpPr/>
          <p:nvPr/>
        </p:nvSpPr>
        <p:spPr>
          <a:xfrm>
            <a:off x="593941" y="4274139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2,3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8B86CA-9D05-4682-AAF8-1901E2685DD0}"/>
              </a:ext>
            </a:extLst>
          </p:cNvPr>
          <p:cNvSpPr/>
          <p:nvPr/>
        </p:nvSpPr>
        <p:spPr>
          <a:xfrm>
            <a:off x="508761" y="58937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4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D2D6D7-D3D2-4BB8-ADEC-D4A90F1476FF}"/>
              </a:ext>
            </a:extLst>
          </p:cNvPr>
          <p:cNvSpPr/>
          <p:nvPr/>
        </p:nvSpPr>
        <p:spPr>
          <a:xfrm>
            <a:off x="11039985" y="275036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5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2655E86-669C-442B-80C0-FF9B21C1F6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4273" y="5341982"/>
            <a:ext cx="1573109" cy="1440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64FCD14-8FAD-46A4-B16D-3F56D3681DEC}"/>
              </a:ext>
            </a:extLst>
          </p:cNvPr>
          <p:cNvSpPr/>
          <p:nvPr/>
        </p:nvSpPr>
        <p:spPr>
          <a:xfrm>
            <a:off x="11039734" y="442496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6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10822E-3FF4-4CBE-8746-260E736B8CA6}"/>
              </a:ext>
            </a:extLst>
          </p:cNvPr>
          <p:cNvSpPr/>
          <p:nvPr/>
        </p:nvSpPr>
        <p:spPr>
          <a:xfrm>
            <a:off x="11070377" y="591211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407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B8A5-B863-45E9-ACE6-EC25558AF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五、水平桁架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6D5EF-11B0-4CC7-81EB-C0F0589A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394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改變腹桿角度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模擬內容：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固定桁架長度為</a:t>
            </a:r>
            <a:r>
              <a:rPr lang="en-US" altLang="zh-TW" sz="2400" dirty="0"/>
              <a:t>8m</a:t>
            </a:r>
            <a:r>
              <a:rPr lang="zh-TW" altLang="en-US" sz="2400" dirty="0"/>
              <a:t>，高度</a:t>
            </a:r>
            <a:r>
              <a:rPr lang="en-US" altLang="zh-TW" sz="2400" dirty="0"/>
              <a:t>50cm</a:t>
            </a:r>
            <a:r>
              <a:rPr lang="zh-TW" altLang="en-US" sz="2400" dirty="0"/>
              <a:t>，改變桁架腹桿角度，觀察其變化。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(1)</a:t>
            </a:r>
            <a:r>
              <a:rPr lang="zh-TW" altLang="en-US" sz="2400" dirty="0"/>
              <a:t>角度</a:t>
            </a:r>
            <a:r>
              <a:rPr lang="en-US" altLang="zh-TW" sz="2400" dirty="0"/>
              <a:t>53</a:t>
            </a:r>
            <a:r>
              <a:rPr lang="zh-TW" altLang="en-US" sz="2400" dirty="0"/>
              <a:t>度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(2)</a:t>
            </a:r>
            <a:r>
              <a:rPr lang="zh-TW" altLang="en-US" sz="2400" dirty="0"/>
              <a:t>角度</a:t>
            </a:r>
            <a:r>
              <a:rPr lang="en-US" altLang="zh-TW" sz="2400" dirty="0"/>
              <a:t>90</a:t>
            </a:r>
            <a:r>
              <a:rPr lang="zh-TW" altLang="en-US" sz="2400" dirty="0"/>
              <a:t>度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(3)</a:t>
            </a:r>
            <a:r>
              <a:rPr lang="zh-TW" altLang="en-US" sz="2400" dirty="0"/>
              <a:t>角度</a:t>
            </a:r>
            <a:r>
              <a:rPr lang="en-US" altLang="zh-TW" sz="2400" dirty="0"/>
              <a:t>127</a:t>
            </a:r>
            <a:r>
              <a:rPr lang="zh-TW" altLang="en-US" sz="2400" dirty="0"/>
              <a:t>度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載重位置：在桁架的正中央</a:t>
            </a:r>
            <a:r>
              <a:rPr lang="en-US" altLang="zh-TW" sz="2400" dirty="0"/>
              <a:t>(4m</a:t>
            </a:r>
            <a:r>
              <a:rPr lang="zh-TW" altLang="en-US" sz="2400" dirty="0"/>
              <a:t>處</a:t>
            </a:r>
            <a:r>
              <a:rPr lang="en-US" altLang="zh-TW" sz="2400" dirty="0"/>
              <a:t>)</a:t>
            </a:r>
            <a:r>
              <a:rPr lang="zh-TW" altLang="en-US" sz="2400" dirty="0"/>
              <a:t>，施加</a:t>
            </a:r>
            <a:r>
              <a:rPr lang="en-US" altLang="zh-TW" sz="2400" dirty="0"/>
              <a:t>10kN(</a:t>
            </a:r>
            <a:r>
              <a:rPr lang="zh-TW" altLang="en-US" sz="2400" dirty="0"/>
              <a:t>約</a:t>
            </a:r>
            <a:r>
              <a:rPr lang="en-US" altLang="zh-TW" sz="2400" dirty="0"/>
              <a:t>1020kg)</a:t>
            </a:r>
            <a:r>
              <a:rPr lang="zh-TW" altLang="en-US" sz="2400" dirty="0"/>
              <a:t>的集中載重。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481C51-FC32-488C-A3EF-128F3AA8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62" y="3194152"/>
            <a:ext cx="69437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17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改變腹桿角度</a:t>
            </a:r>
            <a:r>
              <a:rPr lang="en-US" altLang="zh-TW" sz="3600" dirty="0">
                <a:latin typeface="微軟正黑體" panose="020B0604030504040204" pitchFamily="34" charset="-120"/>
              </a:rPr>
              <a:t>127</a:t>
            </a:r>
            <a:r>
              <a:rPr lang="zh-TW" altLang="en-US" sz="3600" dirty="0">
                <a:latin typeface="微軟正黑體" panose="020B0604030504040204" pitchFamily="34" charset="-120"/>
              </a:rPr>
              <a:t>度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模擬內容：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桁架上弦中點加載</a:t>
            </a:r>
            <a:r>
              <a:rPr lang="en-US" altLang="zh-TW" sz="2400" dirty="0"/>
              <a:t>10kN(</a:t>
            </a:r>
            <a:r>
              <a:rPr lang="zh-TW" altLang="en-US" sz="2400" dirty="0"/>
              <a:t>約</a:t>
            </a:r>
            <a:r>
              <a:rPr lang="en-US" altLang="zh-TW" sz="2400" dirty="0"/>
              <a:t>1020kg)</a:t>
            </a:r>
            <a:r>
              <a:rPr lang="zh-TW" altLang="en-US" sz="2400" dirty="0"/>
              <a:t>，腹桿角度</a:t>
            </a:r>
            <a:r>
              <a:rPr lang="en-US" altLang="zh-TW" sz="2400" dirty="0"/>
              <a:t>127</a:t>
            </a:r>
            <a:r>
              <a:rPr lang="zh-TW" altLang="en-US" sz="2400" dirty="0"/>
              <a:t>度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材料總重：</a:t>
            </a:r>
            <a:r>
              <a:rPr lang="en-US" altLang="zh-TW" sz="2400" dirty="0"/>
              <a:t>60.95kg</a:t>
            </a:r>
            <a:endParaRPr lang="zh-TW" alt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27F3B1D-F49E-488A-8361-A2D93D2F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79" y="3042801"/>
            <a:ext cx="8724900" cy="159067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58CD90A-DA0A-457E-A50B-624BAFED044E}"/>
              </a:ext>
            </a:extLst>
          </p:cNvPr>
          <p:cNvSpPr/>
          <p:nvPr/>
        </p:nvSpPr>
        <p:spPr>
          <a:xfrm>
            <a:off x="4258350" y="2854544"/>
            <a:ext cx="2523365" cy="452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-29.4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-68.372 MPa</a:t>
            </a:r>
            <a:endParaRPr lang="zh-TW" altLang="en-US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A7ABA5E-623C-4CF1-8E24-E799DFA7E5B3}"/>
              </a:ext>
            </a:extLst>
          </p:cNvPr>
          <p:cNvCxnSpPr>
            <a:cxnSpLocks/>
          </p:cNvCxnSpPr>
          <p:nvPr/>
        </p:nvCxnSpPr>
        <p:spPr>
          <a:xfrm flipV="1">
            <a:off x="5520033" y="3417346"/>
            <a:ext cx="0" cy="420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ACA971BB-A3BA-46DD-8B7A-362878541DD0}"/>
              </a:ext>
            </a:extLst>
          </p:cNvPr>
          <p:cNvSpPr/>
          <p:nvPr/>
        </p:nvSpPr>
        <p:spPr>
          <a:xfrm>
            <a:off x="1309578" y="4733204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 -19.3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-44.884 MPa</a:t>
            </a:r>
            <a:endParaRPr lang="zh-TW" altLang="en-US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4A18908-362C-49DA-85EB-3D29CFB0BA6B}"/>
              </a:ext>
            </a:extLst>
          </p:cNvPr>
          <p:cNvCxnSpPr>
            <a:cxnSpLocks/>
          </p:cNvCxnSpPr>
          <p:nvPr/>
        </p:nvCxnSpPr>
        <p:spPr>
          <a:xfrm>
            <a:off x="2515685" y="4254040"/>
            <a:ext cx="0" cy="379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C6252DA2-FA9D-4E3A-9019-31C43C6463A3}"/>
              </a:ext>
            </a:extLst>
          </p:cNvPr>
          <p:cNvSpPr/>
          <p:nvPr/>
        </p:nvSpPr>
        <p:spPr>
          <a:xfrm>
            <a:off x="4725950" y="4826993"/>
            <a:ext cx="2499719" cy="181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 19.3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44.884 MPa</a:t>
            </a:r>
            <a:endParaRPr lang="zh-TW" altLang="en-US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C4487BB-81DD-4F6A-8AEE-258471095632}"/>
              </a:ext>
            </a:extLst>
          </p:cNvPr>
          <p:cNvCxnSpPr>
            <a:cxnSpLocks/>
          </p:cNvCxnSpPr>
          <p:nvPr/>
        </p:nvCxnSpPr>
        <p:spPr>
          <a:xfrm>
            <a:off x="5975810" y="4254040"/>
            <a:ext cx="0" cy="4266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B4E129FF-6275-407E-9056-610CB23E1B9E}"/>
              </a:ext>
            </a:extLst>
          </p:cNvPr>
          <p:cNvSpPr/>
          <p:nvPr/>
        </p:nvSpPr>
        <p:spPr>
          <a:xfrm>
            <a:off x="7415209" y="4743350"/>
            <a:ext cx="2499719" cy="181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 -11.4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-38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MPa</a:t>
            </a:r>
            <a:endParaRPr lang="zh-TW" altLang="en-US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B67A260-D651-4A90-BCBA-8ED4316422E8}"/>
              </a:ext>
            </a:extLst>
          </p:cNvPr>
          <p:cNvCxnSpPr>
            <a:cxnSpLocks/>
          </p:cNvCxnSpPr>
          <p:nvPr/>
        </p:nvCxnSpPr>
        <p:spPr>
          <a:xfrm>
            <a:off x="8665069" y="3982306"/>
            <a:ext cx="0" cy="576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625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改變腹桿角度</a:t>
            </a:r>
            <a:r>
              <a:rPr lang="en-US" altLang="zh-TW" sz="3600" dirty="0">
                <a:latin typeface="微軟正黑體" panose="020B0604030504040204" pitchFamily="34" charset="-120"/>
              </a:rPr>
              <a:t>90</a:t>
            </a:r>
            <a:r>
              <a:rPr lang="zh-TW" altLang="en-US" sz="3600" dirty="0">
                <a:latin typeface="微軟正黑體" panose="020B0604030504040204" pitchFamily="34" charset="-120"/>
              </a:rPr>
              <a:t>度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模擬內容：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桁架上弦中點加載</a:t>
            </a:r>
            <a:r>
              <a:rPr lang="en-US" altLang="zh-TW" sz="2400" dirty="0"/>
              <a:t>10kN(</a:t>
            </a:r>
            <a:r>
              <a:rPr lang="zh-TW" altLang="en-US" sz="2400" dirty="0"/>
              <a:t>約</a:t>
            </a:r>
            <a:r>
              <a:rPr lang="en-US" altLang="zh-TW" sz="2400" dirty="0"/>
              <a:t>1020kg)</a:t>
            </a:r>
            <a:r>
              <a:rPr lang="zh-TW" altLang="en-US" sz="2400" dirty="0"/>
              <a:t>，腹桿角度</a:t>
            </a:r>
            <a:r>
              <a:rPr lang="en-US" altLang="zh-TW" sz="2400" dirty="0"/>
              <a:t>90</a:t>
            </a:r>
            <a:r>
              <a:rPr lang="zh-TW" altLang="en-US" sz="2400" dirty="0"/>
              <a:t>度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材料總重：</a:t>
            </a:r>
            <a:r>
              <a:rPr lang="en-US" altLang="zh-TW" sz="2400" dirty="0"/>
              <a:t>66.5kg</a:t>
            </a:r>
            <a:endParaRPr lang="zh-TW" altLang="en-US" sz="2400" dirty="0"/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E2DD69D5-7B3B-412A-8371-A533F713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57" y="2742764"/>
            <a:ext cx="9658350" cy="190500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A4ADE47C-DCC6-41BD-BEB9-C9AFF4F00FAB}"/>
              </a:ext>
            </a:extLst>
          </p:cNvPr>
          <p:cNvSpPr/>
          <p:nvPr/>
        </p:nvSpPr>
        <p:spPr>
          <a:xfrm>
            <a:off x="4206551" y="2842148"/>
            <a:ext cx="2523369" cy="452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-34.3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-79.767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MPa </a:t>
            </a:r>
            <a:endParaRPr lang="zh-TW" altLang="en-US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6BFD16D-9C55-4655-9D14-37DE06C5E464}"/>
              </a:ext>
            </a:extLst>
          </p:cNvPr>
          <p:cNvCxnSpPr>
            <a:cxnSpLocks/>
          </p:cNvCxnSpPr>
          <p:nvPr/>
        </p:nvCxnSpPr>
        <p:spPr>
          <a:xfrm flipV="1">
            <a:off x="5468236" y="3385982"/>
            <a:ext cx="0" cy="420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F99DFB49-98F9-44ED-9769-5D0B6BCB1A7D}"/>
              </a:ext>
            </a:extLst>
          </p:cNvPr>
          <p:cNvSpPr/>
          <p:nvPr/>
        </p:nvSpPr>
        <p:spPr>
          <a:xfrm>
            <a:off x="725639" y="4737593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 -19.5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-45.349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MPa </a:t>
            </a:r>
            <a:endParaRPr lang="zh-TW" altLang="en-US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D86B09C-9DAA-4CA2-9B51-B7EE3FE75CA9}"/>
              </a:ext>
            </a:extLst>
          </p:cNvPr>
          <p:cNvCxnSpPr>
            <a:cxnSpLocks/>
          </p:cNvCxnSpPr>
          <p:nvPr/>
        </p:nvCxnSpPr>
        <p:spPr>
          <a:xfrm>
            <a:off x="1906327" y="4222676"/>
            <a:ext cx="0" cy="379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67752191-C6F7-40D8-BBB6-27267A63FA6F}"/>
              </a:ext>
            </a:extLst>
          </p:cNvPr>
          <p:cNvSpPr/>
          <p:nvPr/>
        </p:nvSpPr>
        <p:spPr>
          <a:xfrm>
            <a:off x="4577251" y="4829866"/>
            <a:ext cx="2499719" cy="181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 19.5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45.349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MPa </a:t>
            </a:r>
            <a:endParaRPr lang="zh-TW" altLang="en-US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48D7E3D6-424C-4EDC-AF43-DC8B6D3EB212}"/>
              </a:ext>
            </a:extLst>
          </p:cNvPr>
          <p:cNvCxnSpPr>
            <a:cxnSpLocks/>
          </p:cNvCxnSpPr>
          <p:nvPr/>
        </p:nvCxnSpPr>
        <p:spPr>
          <a:xfrm>
            <a:off x="5924012" y="4175436"/>
            <a:ext cx="0" cy="4266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88FAA838-D7B4-4C8D-A7A0-FCA0FB7480A6}"/>
              </a:ext>
            </a:extLst>
          </p:cNvPr>
          <p:cNvSpPr/>
          <p:nvPr/>
        </p:nvSpPr>
        <p:spPr>
          <a:xfrm>
            <a:off x="8471088" y="4746283"/>
            <a:ext cx="2499719" cy="181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 -7.2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-24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MPa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8B9DA82-D714-49E2-860E-4BAB406CE7FB}"/>
              </a:ext>
            </a:extLst>
          </p:cNvPr>
          <p:cNvCxnSpPr>
            <a:cxnSpLocks/>
          </p:cNvCxnSpPr>
          <p:nvPr/>
        </p:nvCxnSpPr>
        <p:spPr>
          <a:xfrm>
            <a:off x="9863131" y="3934676"/>
            <a:ext cx="0" cy="576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146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改變腹桿角度</a:t>
            </a:r>
            <a:r>
              <a:rPr lang="en-US" altLang="zh-TW" sz="3600" dirty="0">
                <a:latin typeface="微軟正黑體" panose="020B0604030504040204" pitchFamily="34" charset="-120"/>
              </a:rPr>
              <a:t>53</a:t>
            </a:r>
            <a:r>
              <a:rPr lang="zh-TW" altLang="en-US" sz="3600" dirty="0">
                <a:latin typeface="微軟正黑體" panose="020B0604030504040204" pitchFamily="34" charset="-120"/>
              </a:rPr>
              <a:t>度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模擬內容：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桁架上弦中點加載</a:t>
            </a:r>
            <a:r>
              <a:rPr lang="en-US" altLang="zh-TW" sz="2400" dirty="0"/>
              <a:t>10kN(</a:t>
            </a:r>
            <a:r>
              <a:rPr lang="zh-TW" altLang="en-US" sz="2400" dirty="0"/>
              <a:t>約</a:t>
            </a:r>
            <a:r>
              <a:rPr lang="en-US" altLang="zh-TW" sz="2400" dirty="0"/>
              <a:t>1020kg)</a:t>
            </a:r>
            <a:r>
              <a:rPr lang="zh-TW" altLang="en-US" sz="2400" dirty="0"/>
              <a:t>，腹桿角度</a:t>
            </a:r>
            <a:r>
              <a:rPr lang="en-US" altLang="zh-TW" sz="2400" dirty="0"/>
              <a:t>53</a:t>
            </a:r>
            <a:r>
              <a:rPr lang="zh-TW" altLang="en-US" sz="2400" dirty="0"/>
              <a:t>度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材料總重：</a:t>
            </a:r>
            <a:r>
              <a:rPr lang="en-US" altLang="zh-TW" sz="2400" dirty="0"/>
              <a:t>82kg</a:t>
            </a:r>
            <a:endParaRPr lang="zh-TW" altLang="en-US" sz="2400" dirty="0"/>
          </a:p>
          <a:p>
            <a:pPr marL="0" indent="0">
              <a:lnSpc>
                <a:spcPct val="150000"/>
              </a:lnSpc>
              <a:buNone/>
            </a:pPr>
            <a:endParaRPr lang="zh-TW" altLang="en-US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7198CE0-52F5-4A93-93A3-DA83697A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2784629"/>
            <a:ext cx="9210675" cy="18669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4D09FB3-AF89-40CA-BC23-1757F6B03860}"/>
              </a:ext>
            </a:extLst>
          </p:cNvPr>
          <p:cNvSpPr/>
          <p:nvPr/>
        </p:nvSpPr>
        <p:spPr>
          <a:xfrm>
            <a:off x="4246034" y="2771221"/>
            <a:ext cx="2882206" cy="452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-36.8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-85.581 MPa</a:t>
            </a:r>
            <a:endParaRPr lang="zh-TW" altLang="en-US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5683B91-4C29-4BEA-A397-22AE0AB2386C}"/>
              </a:ext>
            </a:extLst>
          </p:cNvPr>
          <p:cNvCxnSpPr>
            <a:cxnSpLocks/>
          </p:cNvCxnSpPr>
          <p:nvPr/>
        </p:nvCxnSpPr>
        <p:spPr>
          <a:xfrm flipV="1">
            <a:off x="5878380" y="3297287"/>
            <a:ext cx="0" cy="303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1EDC0F9-B0A7-408A-A4F4-85885DB83945}"/>
              </a:ext>
            </a:extLst>
          </p:cNvPr>
          <p:cNvSpPr/>
          <p:nvPr/>
        </p:nvSpPr>
        <p:spPr>
          <a:xfrm>
            <a:off x="613099" y="4706052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 -19.5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-45.34 MPa</a:t>
            </a:r>
            <a:endParaRPr lang="zh-TW" altLang="en-US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4BD6C7F-81D0-4A5F-9DEF-4C164F207427}"/>
              </a:ext>
            </a:extLst>
          </p:cNvPr>
          <p:cNvCxnSpPr>
            <a:cxnSpLocks/>
          </p:cNvCxnSpPr>
          <p:nvPr/>
        </p:nvCxnSpPr>
        <p:spPr>
          <a:xfrm>
            <a:off x="1827241" y="4170321"/>
            <a:ext cx="0" cy="379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677337E-1E16-465E-90F6-F3F4B41C0B7C}"/>
              </a:ext>
            </a:extLst>
          </p:cNvPr>
          <p:cNvSpPr/>
          <p:nvPr/>
        </p:nvSpPr>
        <p:spPr>
          <a:xfrm>
            <a:off x="4784607" y="4805256"/>
            <a:ext cx="2499719" cy="181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 19.5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45.34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MPa</a:t>
            </a:r>
            <a:endParaRPr lang="zh-TW" altLang="en-US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2B88BCB-756C-4562-8887-FF49F3F9064D}"/>
              </a:ext>
            </a:extLst>
          </p:cNvPr>
          <p:cNvCxnSpPr>
            <a:cxnSpLocks/>
          </p:cNvCxnSpPr>
          <p:nvPr/>
        </p:nvCxnSpPr>
        <p:spPr>
          <a:xfrm>
            <a:off x="6086535" y="4157852"/>
            <a:ext cx="0" cy="4266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4C7D21E-E4A8-4066-865D-D9B5B371D6E0}"/>
              </a:ext>
            </a:extLst>
          </p:cNvPr>
          <p:cNvSpPr/>
          <p:nvPr/>
        </p:nvSpPr>
        <p:spPr>
          <a:xfrm>
            <a:off x="8527349" y="4895770"/>
            <a:ext cx="2499719" cy="181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Force = -5.4</a:t>
            </a:r>
            <a:r>
              <a:rPr lang="zh-TW" altLang="en-US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ea typeface="微軟正黑體" panose="020B0604030504040204" pitchFamily="34" charset="-120"/>
              </a:rPr>
              <a:t>kN</a:t>
            </a:r>
            <a:endParaRPr lang="en-US" altLang="zh-TW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ea typeface="微軟正黑體" panose="020B0604030504040204" pitchFamily="34" charset="-120"/>
              </a:rPr>
              <a:t>Stress = -18 MPa</a:t>
            </a:r>
            <a:endParaRPr lang="zh-TW" altLang="en-US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39AC954-931C-48BC-A1AD-77CF4D7885F4}"/>
              </a:ext>
            </a:extLst>
          </p:cNvPr>
          <p:cNvCxnSpPr>
            <a:cxnSpLocks/>
          </p:cNvCxnSpPr>
          <p:nvPr/>
        </p:nvCxnSpPr>
        <p:spPr>
          <a:xfrm>
            <a:off x="10028450" y="3907615"/>
            <a:ext cx="0" cy="743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971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改變腹桿角度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數據比較表：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67</a:t>
            </a:fld>
            <a:endParaRPr lang="zh-TW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3EC5C16-9336-4BF3-8695-3D54ABE4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58747"/>
              </p:ext>
            </p:extLst>
          </p:nvPr>
        </p:nvGraphicFramePr>
        <p:xfrm>
          <a:off x="1221996" y="2540159"/>
          <a:ext cx="97480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4548">
                  <a:extLst>
                    <a:ext uri="{9D8B030D-6E8A-4147-A177-3AD203B41FA5}">
                      <a16:colId xmlns:a16="http://schemas.microsoft.com/office/drawing/2014/main" val="3237444296"/>
                    </a:ext>
                  </a:extLst>
                </a:gridCol>
                <a:gridCol w="1336884">
                  <a:extLst>
                    <a:ext uri="{9D8B030D-6E8A-4147-A177-3AD203B41FA5}">
                      <a16:colId xmlns:a16="http://schemas.microsoft.com/office/drawing/2014/main" val="3898885554"/>
                    </a:ext>
                  </a:extLst>
                </a:gridCol>
                <a:gridCol w="2039831">
                  <a:extLst>
                    <a:ext uri="{9D8B030D-6E8A-4147-A177-3AD203B41FA5}">
                      <a16:colId xmlns:a16="http://schemas.microsoft.com/office/drawing/2014/main" val="4271701455"/>
                    </a:ext>
                  </a:extLst>
                </a:gridCol>
                <a:gridCol w="2113372">
                  <a:extLst>
                    <a:ext uri="{9D8B030D-6E8A-4147-A177-3AD203B41FA5}">
                      <a16:colId xmlns:a16="http://schemas.microsoft.com/office/drawing/2014/main" val="883829031"/>
                    </a:ext>
                  </a:extLst>
                </a:gridCol>
                <a:gridCol w="2113372">
                  <a:extLst>
                    <a:ext uri="{9D8B030D-6E8A-4147-A177-3AD203B41FA5}">
                      <a16:colId xmlns:a16="http://schemas.microsoft.com/office/drawing/2014/main" val="177240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形式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材料總重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上弦最大應力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腹桿最大應力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下弦最大應力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腹桿角度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127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60.95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公斤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-68.372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-38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-44.884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44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腹桿角度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90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66.5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公斤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-79.767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-24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-45.349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58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腹桿角度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53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82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公斤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-85.581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-18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-45.34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692529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B9F5CACC-5F90-476E-99FC-39324127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5759"/>
            <a:ext cx="3954306" cy="72092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8113110-5B07-4151-BE6D-D800CF4FECD9}"/>
              </a:ext>
            </a:extLst>
          </p:cNvPr>
          <p:cNvSpPr/>
          <p:nvPr/>
        </p:nvSpPr>
        <p:spPr>
          <a:xfrm>
            <a:off x="1044846" y="5577186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腹桿角度</a:t>
            </a:r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127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度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2AE24B-CA4D-4F9C-95B0-81342AF23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846" y="4756744"/>
            <a:ext cx="3954306" cy="77994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D8EEAA9-F38F-46F4-9518-ADBCB38BA037}"/>
              </a:ext>
            </a:extLst>
          </p:cNvPr>
          <p:cNvSpPr/>
          <p:nvPr/>
        </p:nvSpPr>
        <p:spPr>
          <a:xfrm>
            <a:off x="5222202" y="5577186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腹桿角度</a:t>
            </a:r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90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688CAC-47AF-4881-A856-9BA82DA55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338" y="4739388"/>
            <a:ext cx="4089662" cy="8289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94BF1FF-AFB3-44AE-B826-F7E87A25FEA9}"/>
              </a:ext>
            </a:extLst>
          </p:cNvPr>
          <p:cNvSpPr/>
          <p:nvPr/>
        </p:nvSpPr>
        <p:spPr>
          <a:xfrm>
            <a:off x="9273372" y="5536686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腹桿角度</a:t>
            </a:r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53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716818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改變腹桿角度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小結：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以相同載重</a:t>
            </a:r>
            <a:r>
              <a:rPr lang="en-US" altLang="zh-TW" sz="2200" dirty="0"/>
              <a:t>(</a:t>
            </a:r>
            <a:r>
              <a:rPr lang="zh-TW" altLang="en-US" sz="2200" dirty="0"/>
              <a:t>於上弦中點加載</a:t>
            </a:r>
            <a:r>
              <a:rPr lang="en-US" altLang="zh-TW" sz="2200" dirty="0"/>
              <a:t>)</a:t>
            </a:r>
            <a:r>
              <a:rPr lang="zh-TW" altLang="en-US" sz="2200" dirty="0"/>
              <a:t>，改變腹桿角度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200" dirty="0"/>
              <a:t>(1)</a:t>
            </a:r>
            <a:r>
              <a:rPr lang="zh-TW" altLang="en-US" sz="2200" dirty="0"/>
              <a:t>三角形頂角為</a:t>
            </a:r>
            <a:r>
              <a:rPr lang="en-US" altLang="zh-TW" sz="2200" dirty="0"/>
              <a:t>90</a:t>
            </a:r>
            <a:r>
              <a:rPr lang="zh-TW" altLang="en-US" sz="2200" dirty="0"/>
              <a:t>度時，上弦、下弦及腹桿皆須承受相當大的力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200" dirty="0"/>
              <a:t>(2)</a:t>
            </a:r>
            <a:r>
              <a:rPr lang="zh-TW" altLang="en-US" sz="2200" dirty="0"/>
              <a:t>三角形頂角為</a:t>
            </a:r>
            <a:r>
              <a:rPr lang="en-US" altLang="zh-TW" sz="2200" dirty="0"/>
              <a:t>127</a:t>
            </a:r>
            <a:r>
              <a:rPr lang="zh-TW" altLang="en-US" sz="2200" dirty="0"/>
              <a:t>度及</a:t>
            </a:r>
            <a:r>
              <a:rPr lang="en-US" altLang="zh-TW" sz="2200" dirty="0"/>
              <a:t>53</a:t>
            </a:r>
            <a:r>
              <a:rPr lang="zh-TW" altLang="en-US" sz="2200" dirty="0"/>
              <a:t>度的受力情形相似，主要由上弦承受大部分的力，而下弦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及腹桿承受的力較小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200" dirty="0"/>
              <a:t>(3)</a:t>
            </a:r>
            <a:r>
              <a:rPr lang="zh-TW" altLang="en-US" sz="2200" dirty="0"/>
              <a:t>若以經濟方面做考量，應採用角度較大的做法，節省成本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200" dirty="0"/>
              <a:t>(4)</a:t>
            </a:r>
            <a:r>
              <a:rPr lang="zh-TW" altLang="en-US" sz="2200" dirty="0"/>
              <a:t>腹桿及下弦因受力較小，可以考慮使用較小的斷面尺寸</a:t>
            </a:r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857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優化設計</a:t>
            </a:r>
            <a:r>
              <a:rPr lang="en-US" altLang="zh-TW" sz="3600" dirty="0">
                <a:latin typeface="微軟正黑體" panose="020B0604030504040204" pitchFamily="34" charset="-120"/>
              </a:rPr>
              <a:t>-1)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優化設計：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原本桁架設計為全部皆採同大小的</a:t>
            </a:r>
            <a:r>
              <a:rPr lang="en-US" altLang="zh-TW" sz="2200" dirty="0"/>
              <a:t>C</a:t>
            </a:r>
            <a:r>
              <a:rPr lang="zh-TW" altLang="en-US" sz="2200" dirty="0"/>
              <a:t>型鋼，但由於腹桿受力較小，因此可以</a:t>
            </a:r>
            <a:r>
              <a:rPr lang="zh-TW" altLang="en-US" sz="2200" b="1" dirty="0"/>
              <a:t>縮小腹桿的尺寸、降低材料強度</a:t>
            </a:r>
            <a:r>
              <a:rPr lang="zh-TW" altLang="en-US" sz="2200" dirty="0"/>
              <a:t>或</a:t>
            </a:r>
            <a:r>
              <a:rPr lang="zh-TW" altLang="en-US" sz="2200" b="1" dirty="0"/>
              <a:t>改變腹桿角度</a:t>
            </a:r>
            <a:r>
              <a:rPr lang="zh-TW" altLang="en-US" sz="2200" dirty="0"/>
              <a:t>來使材料發揮到最大作用。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>
              <a:lnSpc>
                <a:spcPct val="150000"/>
              </a:lnSpc>
            </a:pPr>
            <a:r>
              <a:rPr lang="zh-TW" altLang="en-US" sz="2200" dirty="0"/>
              <a:t>原始斷面尺寸為                                     ，厚度為</a:t>
            </a:r>
            <a:r>
              <a:rPr lang="en-US" altLang="zh-TW" sz="2200" dirty="0"/>
              <a:t>2.3mm</a:t>
            </a:r>
            <a:r>
              <a:rPr lang="zh-TW" altLang="en-US" sz="2200" dirty="0"/>
              <a:t>，</a:t>
            </a:r>
            <a:r>
              <a:rPr lang="en-US" altLang="zh-TW" sz="2200" dirty="0"/>
              <a:t>Y.S.=350MPa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TW" sz="2200" dirty="0"/>
              <a:t>                                                                                                          T.S.=540MPa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000" dirty="0"/>
          </a:p>
          <a:p>
            <a:pPr lvl="8">
              <a:lnSpc>
                <a:spcPct val="150000"/>
              </a:lnSpc>
            </a:pPr>
            <a:endParaRPr lang="en-US" altLang="zh-TW" sz="1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7512BA-7F05-42A2-ADF4-47DC6D2D4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086" y="3073793"/>
            <a:ext cx="9083827" cy="9815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AC4348-26A9-4883-9950-E584ADC19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92185" y="4008907"/>
            <a:ext cx="1352550" cy="173355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99A0115-CE90-493F-83FA-C594A270ED3E}"/>
              </a:ext>
            </a:extLst>
          </p:cNvPr>
          <p:cNvCxnSpPr>
            <a:cxnSpLocks/>
          </p:cNvCxnSpPr>
          <p:nvPr/>
        </p:nvCxnSpPr>
        <p:spPr>
          <a:xfrm>
            <a:off x="3433825" y="4283297"/>
            <a:ext cx="1486896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0958441-F37B-4142-80E1-C798275511B1}"/>
              </a:ext>
            </a:extLst>
          </p:cNvPr>
          <p:cNvCxnSpPr>
            <a:cxnSpLocks/>
          </p:cNvCxnSpPr>
          <p:nvPr/>
        </p:nvCxnSpPr>
        <p:spPr>
          <a:xfrm>
            <a:off x="3433825" y="4116570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AA5EE33-E0AF-4E2F-BB3F-9C54E4AD1663}"/>
              </a:ext>
            </a:extLst>
          </p:cNvPr>
          <p:cNvCxnSpPr>
            <a:cxnSpLocks/>
          </p:cNvCxnSpPr>
          <p:nvPr/>
        </p:nvCxnSpPr>
        <p:spPr>
          <a:xfrm>
            <a:off x="4920721" y="4116570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2255370-CA51-4561-BE74-B4CCB9E5CDA0}"/>
              </a:ext>
            </a:extLst>
          </p:cNvPr>
          <p:cNvSpPr/>
          <p:nvPr/>
        </p:nvSpPr>
        <p:spPr>
          <a:xfrm>
            <a:off x="3727485" y="4055334"/>
            <a:ext cx="903352" cy="12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75mm</a:t>
            </a:r>
            <a:endParaRPr lang="zh-TW" altLang="en-US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101FA19-C57E-4C29-8681-A0515DDA5D91}"/>
              </a:ext>
            </a:extLst>
          </p:cNvPr>
          <p:cNvCxnSpPr>
            <a:cxnSpLocks/>
          </p:cNvCxnSpPr>
          <p:nvPr/>
        </p:nvCxnSpPr>
        <p:spPr>
          <a:xfrm flipV="1">
            <a:off x="5074990" y="4355778"/>
            <a:ext cx="0" cy="1002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FFB6B70-6CF5-44B0-BD71-AA923441F9F7}"/>
              </a:ext>
            </a:extLst>
          </p:cNvPr>
          <p:cNvCxnSpPr>
            <a:cxnSpLocks/>
          </p:cNvCxnSpPr>
          <p:nvPr/>
        </p:nvCxnSpPr>
        <p:spPr>
          <a:xfrm rot="16200000">
            <a:off x="5064317" y="4215669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089D078-21B4-4819-9246-8819885001BA}"/>
              </a:ext>
            </a:extLst>
          </p:cNvPr>
          <p:cNvCxnSpPr>
            <a:cxnSpLocks/>
          </p:cNvCxnSpPr>
          <p:nvPr/>
        </p:nvCxnSpPr>
        <p:spPr>
          <a:xfrm rot="16200000">
            <a:off x="5080075" y="5218133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0D0AA58-2506-4918-B38B-32F40326888D}"/>
              </a:ext>
            </a:extLst>
          </p:cNvPr>
          <p:cNvSpPr/>
          <p:nvPr/>
        </p:nvSpPr>
        <p:spPr>
          <a:xfrm rot="16200000">
            <a:off x="4829745" y="4810586"/>
            <a:ext cx="903352" cy="12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ea typeface="微軟正黑體" panose="020B0604030504040204" pitchFamily="34" charset="-120"/>
              </a:rPr>
              <a:t>50mm</a:t>
            </a:r>
            <a:endParaRPr lang="zh-TW" altLang="en-US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4F779FF-D8A3-4E43-B120-CBAAD63B13AD}"/>
              </a:ext>
            </a:extLst>
          </p:cNvPr>
          <p:cNvCxnSpPr>
            <a:cxnSpLocks/>
          </p:cNvCxnSpPr>
          <p:nvPr/>
        </p:nvCxnSpPr>
        <p:spPr>
          <a:xfrm>
            <a:off x="3426762" y="5512698"/>
            <a:ext cx="348533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8D0CF42-A3D1-4A85-A370-BD032855F78C}"/>
              </a:ext>
            </a:extLst>
          </p:cNvPr>
          <p:cNvCxnSpPr>
            <a:cxnSpLocks/>
          </p:cNvCxnSpPr>
          <p:nvPr/>
        </p:nvCxnSpPr>
        <p:spPr>
          <a:xfrm>
            <a:off x="3426762" y="5367142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4B8598E0-8C02-4C49-AC13-DB0430801A4F}"/>
              </a:ext>
            </a:extLst>
          </p:cNvPr>
          <p:cNvCxnSpPr>
            <a:cxnSpLocks/>
          </p:cNvCxnSpPr>
          <p:nvPr/>
        </p:nvCxnSpPr>
        <p:spPr>
          <a:xfrm>
            <a:off x="3759393" y="5380539"/>
            <a:ext cx="0" cy="28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92B3E96-D350-4152-A0A5-281C429C5B74}"/>
              </a:ext>
            </a:extLst>
          </p:cNvPr>
          <p:cNvSpPr/>
          <p:nvPr/>
        </p:nvSpPr>
        <p:spPr>
          <a:xfrm>
            <a:off x="3149352" y="5708381"/>
            <a:ext cx="903352" cy="12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ea typeface="微軟正黑體" panose="020B0604030504040204" pitchFamily="34" charset="-120"/>
              </a:rPr>
              <a:t>15mm</a:t>
            </a:r>
            <a:endParaRPr lang="zh-TW" altLang="en-US" sz="14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444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方鋼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1.</a:t>
            </a:r>
            <a:r>
              <a:rPr lang="zh-TW" altLang="en-US" sz="2400" dirty="0"/>
              <a:t>方鋼：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邊界條件：柱底部為</a:t>
            </a:r>
            <a:r>
              <a:rPr lang="en-US" altLang="zh-TW" sz="2400" dirty="0"/>
              <a:t>fixed(</a:t>
            </a:r>
            <a:r>
              <a:rPr lang="zh-TW" altLang="en-US" sz="2400" dirty="0"/>
              <a:t>限制轉動及位移</a:t>
            </a:r>
            <a:r>
              <a:rPr lang="en-US" altLang="zh-TW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模擬結果：當柱頂施加約</a:t>
            </a:r>
            <a:r>
              <a:rPr lang="en-US" altLang="zh-TW" sz="2400" dirty="0"/>
              <a:t>29.732</a:t>
            </a:r>
            <a:r>
              <a:rPr lang="zh-TW" altLang="en-US" sz="2400" dirty="0"/>
              <a:t>公噸的向下載重時，該柱所受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                      最大應力恰達降伏強度</a:t>
            </a:r>
            <a:r>
              <a:rPr lang="en-US" altLang="zh-TW" sz="2400" dirty="0"/>
              <a:t>(230MPa)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換算：平均每公斤的材料可以支撐</a:t>
            </a:r>
            <a:r>
              <a:rPr lang="en-US" altLang="zh-TW" sz="2400" dirty="0"/>
              <a:t>1.736</a:t>
            </a:r>
            <a:r>
              <a:rPr lang="zh-TW" altLang="en-US" sz="2400" dirty="0"/>
              <a:t>公噸的載重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EC1372-AC1E-453F-86A4-3A686104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237" y="509427"/>
            <a:ext cx="2184565" cy="584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360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優化設計</a:t>
            </a:r>
            <a:r>
              <a:rPr lang="en-US" altLang="zh-TW" sz="3600" dirty="0">
                <a:latin typeface="微軟正黑體" panose="020B0604030504040204" pitchFamily="34" charset="-120"/>
              </a:rPr>
              <a:t>-1)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優化設計：</a:t>
            </a:r>
            <a:endParaRPr lang="en-US" altLang="zh-TW" sz="2200" dirty="0"/>
          </a:p>
          <a:p>
            <a:pPr>
              <a:lnSpc>
                <a:spcPct val="150000"/>
              </a:lnSpc>
            </a:pPr>
            <a:r>
              <a:rPr lang="zh-TW" altLang="en-US" sz="2200" dirty="0"/>
              <a:t>原始分析結果</a:t>
            </a:r>
            <a:endParaRPr lang="en-US" altLang="zh-TW" sz="2200" dirty="0"/>
          </a:p>
          <a:p>
            <a:pPr>
              <a:lnSpc>
                <a:spcPct val="150000"/>
              </a:lnSpc>
            </a:pPr>
            <a:endParaRPr lang="en-US" altLang="zh-TW" sz="2200" dirty="0"/>
          </a:p>
          <a:p>
            <a:pPr>
              <a:lnSpc>
                <a:spcPct val="150000"/>
              </a:lnSpc>
            </a:pPr>
            <a:endParaRPr lang="en-US" altLang="zh-TW" sz="2200" dirty="0"/>
          </a:p>
          <a:p>
            <a:pPr>
              <a:lnSpc>
                <a:spcPct val="150000"/>
              </a:lnSpc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此時，上弦受到最大軸力為</a:t>
            </a:r>
            <a:r>
              <a:rPr lang="en-US" altLang="zh-TW" sz="2200" dirty="0"/>
              <a:t>-120kN</a:t>
            </a:r>
            <a:r>
              <a:rPr lang="zh-TW" altLang="en-US" sz="2200" dirty="0"/>
              <a:t>，經換算後為</a:t>
            </a:r>
            <a:r>
              <a:rPr lang="en-US" altLang="zh-TW" sz="2200" dirty="0"/>
              <a:t>279MPa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TW" sz="2200" dirty="0"/>
              <a:t>             </a:t>
            </a:r>
            <a:r>
              <a:rPr lang="zh-TW" altLang="en-US" sz="2200" dirty="0"/>
              <a:t>下弦受到最大軸力為</a:t>
            </a:r>
            <a:r>
              <a:rPr lang="en-US" altLang="zh-TW" sz="2200" dirty="0"/>
              <a:t>-68.1kN</a:t>
            </a:r>
            <a:r>
              <a:rPr lang="zh-TW" altLang="en-US" sz="2200" dirty="0"/>
              <a:t>，經換算後為</a:t>
            </a:r>
            <a:r>
              <a:rPr lang="en-US" altLang="zh-TW" sz="2200" dirty="0"/>
              <a:t>158MPa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TW" sz="2200" dirty="0"/>
              <a:t>             </a:t>
            </a:r>
            <a:r>
              <a:rPr lang="zh-TW" altLang="en-US" sz="2200" dirty="0"/>
              <a:t>腹桿受到最大軸力為</a:t>
            </a:r>
            <a:r>
              <a:rPr lang="en-US" altLang="zh-TW" sz="2200" dirty="0"/>
              <a:t>-25.2kN</a:t>
            </a:r>
            <a:r>
              <a:rPr lang="zh-TW" altLang="en-US" sz="2200" dirty="0"/>
              <a:t>，經換算後僅為</a:t>
            </a:r>
            <a:r>
              <a:rPr lang="en-US" altLang="zh-TW" sz="2200" dirty="0"/>
              <a:t>58.6MPa</a:t>
            </a:r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8C6898-0ED4-48F6-AE96-85211F8D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397" y="3029451"/>
            <a:ext cx="9297206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52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優化設計</a:t>
            </a:r>
            <a:r>
              <a:rPr lang="en-US" altLang="zh-TW" sz="3600" dirty="0">
                <a:latin typeface="微軟正黑體" panose="020B0604030504040204" pitchFamily="34" charset="-120"/>
              </a:rPr>
              <a:t>-2)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優化設計：</a:t>
            </a:r>
            <a:endParaRPr lang="en-US" altLang="zh-TW" sz="2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2200" dirty="0"/>
              <a:t>優化分析結果</a:t>
            </a:r>
            <a:r>
              <a:rPr lang="en-US" altLang="zh-TW" sz="2200" dirty="0"/>
              <a:t>(</a:t>
            </a:r>
            <a:r>
              <a:rPr lang="zh-TW" altLang="en-US" sz="2200" dirty="0"/>
              <a:t>將腹桿厚度從</a:t>
            </a:r>
            <a:r>
              <a:rPr lang="en-US" altLang="zh-TW" sz="2200" dirty="0"/>
              <a:t>2.3mm</a:t>
            </a:r>
            <a:r>
              <a:rPr lang="zh-TW" altLang="en-US" sz="2200" dirty="0"/>
              <a:t>降低到</a:t>
            </a:r>
            <a:r>
              <a:rPr lang="en-US" altLang="zh-TW" sz="2200" dirty="0"/>
              <a:t>1.6mm)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TW" sz="2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    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此時，上弦受到最大軸力為</a:t>
            </a:r>
            <a:r>
              <a:rPr lang="en-US" altLang="zh-TW" sz="2200" dirty="0"/>
              <a:t>-120.3kN</a:t>
            </a:r>
            <a:r>
              <a:rPr lang="zh-TW" altLang="en-US" sz="2200" dirty="0"/>
              <a:t>，經換算後為</a:t>
            </a:r>
            <a:r>
              <a:rPr lang="en-US" altLang="zh-TW" sz="2200" dirty="0"/>
              <a:t>279.8MPa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             下弦受到最大軸力為</a:t>
            </a:r>
            <a:r>
              <a:rPr lang="en-US" altLang="zh-TW" sz="2200" dirty="0"/>
              <a:t>-68.1kN</a:t>
            </a:r>
            <a:r>
              <a:rPr lang="zh-TW" altLang="en-US" sz="2200" dirty="0"/>
              <a:t>，經換算後為</a:t>
            </a:r>
            <a:r>
              <a:rPr lang="en-US" altLang="zh-TW" sz="2200" dirty="0"/>
              <a:t>158MPa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TW" sz="2200" dirty="0"/>
              <a:t>           </a:t>
            </a:r>
            <a:r>
              <a:rPr lang="zh-TW" altLang="en-US" sz="2200" dirty="0"/>
              <a:t>  腹桿受到最大軸力為</a:t>
            </a:r>
            <a:r>
              <a:rPr lang="en-US" altLang="zh-TW" sz="2200" dirty="0"/>
              <a:t>-25.2kN</a:t>
            </a:r>
            <a:r>
              <a:rPr lang="zh-TW" altLang="en-US" sz="2200" dirty="0"/>
              <a:t>，經換算後僅為</a:t>
            </a:r>
            <a:r>
              <a:rPr lang="en-US" altLang="zh-TW" sz="2200" dirty="0"/>
              <a:t>83.3MPa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52C854-112F-4773-8F08-68869B71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3206117"/>
            <a:ext cx="88963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3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優化設計</a:t>
            </a:r>
            <a:r>
              <a:rPr lang="en-US" altLang="zh-TW" sz="3600" dirty="0">
                <a:latin typeface="微軟正黑體" panose="020B0604030504040204" pitchFamily="34" charset="-120"/>
              </a:rPr>
              <a:t>-3)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優化設計：</a:t>
            </a:r>
            <a:endParaRPr lang="en-US" altLang="zh-TW" sz="2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2200" dirty="0"/>
              <a:t>優化分析結果</a:t>
            </a:r>
            <a:r>
              <a:rPr lang="en-US" altLang="zh-TW" sz="2200" dirty="0"/>
              <a:t>(</a:t>
            </a:r>
            <a:r>
              <a:rPr lang="zh-TW" altLang="en-US" sz="2200" dirty="0"/>
              <a:t>將腹桿厚度從</a:t>
            </a:r>
            <a:r>
              <a:rPr lang="en-US" altLang="zh-TW" sz="2200" dirty="0"/>
              <a:t>2.3mm</a:t>
            </a:r>
            <a:r>
              <a:rPr lang="zh-TW" altLang="en-US" sz="2200" dirty="0"/>
              <a:t>降低到</a:t>
            </a:r>
            <a:r>
              <a:rPr lang="en-US" altLang="zh-TW" sz="2200" dirty="0"/>
              <a:t>1.6mm</a:t>
            </a:r>
            <a:r>
              <a:rPr lang="zh-TW" altLang="en-US" sz="2200" dirty="0"/>
              <a:t>，並改變角度，從頂角</a:t>
            </a:r>
            <a:r>
              <a:rPr lang="en-US" altLang="zh-TW" sz="2200" dirty="0"/>
              <a:t>90</a:t>
            </a:r>
            <a:r>
              <a:rPr lang="zh-TW" altLang="en-US" sz="2200" dirty="0"/>
              <a:t>度改為</a:t>
            </a:r>
            <a:r>
              <a:rPr lang="en-US" altLang="zh-TW" sz="2200" dirty="0"/>
              <a:t>127</a:t>
            </a:r>
            <a:r>
              <a:rPr lang="zh-TW" altLang="en-US" sz="2200" dirty="0"/>
              <a:t>度</a:t>
            </a:r>
            <a:r>
              <a:rPr lang="en-US" altLang="zh-TW" sz="2200" dirty="0"/>
              <a:t>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此時，上弦受到最大軸力為</a:t>
            </a:r>
            <a:r>
              <a:rPr lang="en-US" altLang="zh-TW" sz="2200" dirty="0"/>
              <a:t>-103kN</a:t>
            </a:r>
            <a:r>
              <a:rPr lang="zh-TW" altLang="en-US" sz="2200" dirty="0"/>
              <a:t>，經換算後為</a:t>
            </a:r>
            <a:r>
              <a:rPr lang="en-US" altLang="zh-TW" sz="2200" dirty="0"/>
              <a:t>239.53MPa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             下弦受到最大軸力為</a:t>
            </a:r>
            <a:r>
              <a:rPr lang="en-US" altLang="zh-TW" sz="2200" dirty="0"/>
              <a:t>63.4kN</a:t>
            </a:r>
            <a:r>
              <a:rPr lang="zh-TW" altLang="en-US" sz="2200" dirty="0"/>
              <a:t>，經換算後為</a:t>
            </a:r>
            <a:r>
              <a:rPr lang="en-US" altLang="zh-TW" sz="2200" dirty="0"/>
              <a:t>147.44MPa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TW" sz="2200" dirty="0"/>
              <a:t>             </a:t>
            </a:r>
            <a:r>
              <a:rPr lang="zh-TW" altLang="en-US" sz="2200" dirty="0"/>
              <a:t>腹桿受到最大軸力為</a:t>
            </a:r>
            <a:r>
              <a:rPr lang="en-US" altLang="zh-TW" sz="2200" dirty="0"/>
              <a:t>-38.92kN</a:t>
            </a:r>
            <a:r>
              <a:rPr lang="zh-TW" altLang="en-US" sz="2200" dirty="0"/>
              <a:t>，經換算後為</a:t>
            </a:r>
            <a:r>
              <a:rPr lang="en-US" altLang="zh-TW" sz="2200" dirty="0"/>
              <a:t>129.73MPa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D229DD-F181-4C8B-89D0-5E12803E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3245178"/>
            <a:ext cx="95440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13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優化設計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000" dirty="0"/>
              <a:t>尚未經優化的桁架，腹桿的受力很小，浪費材料的性能，</a:t>
            </a:r>
            <a:endParaRPr lang="en-US" altLang="zh-TW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000" dirty="0"/>
              <a:t>經過兩次優化，將腹桿厚度及角度進行修正，讓腹桿的受力增加，上下弦的受力減少，使得腹桿與上下弦的受力較為接近，受力得以平均分攤，比較不會有某個部位受力特別大，容易造成那邊的桿件先損壞。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73</a:t>
            </a:fld>
            <a:endParaRPr lang="zh-TW" altLang="en-US"/>
          </a:p>
        </p:txBody>
      </p:sp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724C72CD-E317-4DA6-836A-335CA979A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21253"/>
              </p:ext>
            </p:extLst>
          </p:nvPr>
        </p:nvGraphicFramePr>
        <p:xfrm>
          <a:off x="1890438" y="3720189"/>
          <a:ext cx="841112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7613">
                  <a:extLst>
                    <a:ext uri="{9D8B030D-6E8A-4147-A177-3AD203B41FA5}">
                      <a16:colId xmlns:a16="http://schemas.microsoft.com/office/drawing/2014/main" val="3237444296"/>
                    </a:ext>
                  </a:extLst>
                </a:gridCol>
                <a:gridCol w="1846766">
                  <a:extLst>
                    <a:ext uri="{9D8B030D-6E8A-4147-A177-3AD203B41FA5}">
                      <a16:colId xmlns:a16="http://schemas.microsoft.com/office/drawing/2014/main" val="4271701455"/>
                    </a:ext>
                  </a:extLst>
                </a:gridCol>
                <a:gridCol w="2113372">
                  <a:extLst>
                    <a:ext uri="{9D8B030D-6E8A-4147-A177-3AD203B41FA5}">
                      <a16:colId xmlns:a16="http://schemas.microsoft.com/office/drawing/2014/main" val="883829031"/>
                    </a:ext>
                  </a:extLst>
                </a:gridCol>
                <a:gridCol w="2113372">
                  <a:extLst>
                    <a:ext uri="{9D8B030D-6E8A-4147-A177-3AD203B41FA5}">
                      <a16:colId xmlns:a16="http://schemas.microsoft.com/office/drawing/2014/main" val="177240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形式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上弦最大應力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腹桿最大應力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下弦最大應力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原始設計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-279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-58.6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-158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44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改變厚度至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1.6mm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-279.8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-83.3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-158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58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再改變角度至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127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-239.5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-129.7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-147.4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692529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E1EBCF83-1417-4370-8238-C523CCB0A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8" y="5489788"/>
            <a:ext cx="3780000" cy="4783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ADDFAF1-3352-4CBE-9AE1-0F813BFD3534}"/>
              </a:ext>
            </a:extLst>
          </p:cNvPr>
          <p:cNvSpPr/>
          <p:nvPr/>
        </p:nvSpPr>
        <p:spPr>
          <a:xfrm>
            <a:off x="1612857" y="5998858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原始設計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5119BF0-0692-4FC2-98C2-99C5DAC7E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321" y="5506804"/>
            <a:ext cx="3780000" cy="4613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2672BCA-6CAE-4962-BC02-A40CFC9C0388}"/>
              </a:ext>
            </a:extLst>
          </p:cNvPr>
          <p:cNvSpPr/>
          <p:nvPr/>
        </p:nvSpPr>
        <p:spPr>
          <a:xfrm>
            <a:off x="5009003" y="5960570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改變厚度至</a:t>
            </a:r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1.6mm</a:t>
            </a:r>
            <a:endParaRPr lang="zh-TW" altLang="en-US" dirty="0">
              <a:solidFill>
                <a:sysClr val="windowText" lastClr="00000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90C97DF-4D90-4E5A-B672-338806BE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842" y="5506804"/>
            <a:ext cx="3780000" cy="47533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46DF2AA-C8FE-4D91-AC0A-A550DFCE33E5}"/>
              </a:ext>
            </a:extLst>
          </p:cNvPr>
          <p:cNvSpPr/>
          <p:nvPr/>
        </p:nvSpPr>
        <p:spPr>
          <a:xfrm>
            <a:off x="9138422" y="5968175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再改變角度至</a:t>
            </a:r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127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2679038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跨距與高度關係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00B20-A4E0-4B70-8090-23FDCC0F2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6"/>
            <a:ext cx="10515600" cy="51739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水平桁架跨距與高度的關係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桁架說明：桁架長度為</a:t>
            </a:r>
            <a:r>
              <a:rPr lang="en-US" altLang="zh-TW" sz="2200" dirty="0"/>
              <a:t>8m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載重說明：桁架中央施加</a:t>
            </a:r>
            <a:r>
              <a:rPr lang="en-US" altLang="zh-TW" sz="2200" dirty="0"/>
              <a:t>1kN</a:t>
            </a:r>
            <a:r>
              <a:rPr lang="zh-TW" altLang="en-US" sz="2200" dirty="0"/>
              <a:t>的集中載重。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材料說明：桁架上、下弦及腹板皆採用</a:t>
            </a:r>
            <a:r>
              <a:rPr lang="en-US" altLang="zh-TW" sz="2200" dirty="0"/>
              <a:t>C</a:t>
            </a:r>
            <a:r>
              <a:rPr lang="zh-TW" altLang="en-US" sz="2200" dirty="0"/>
              <a:t>型鋼，厚度為</a:t>
            </a:r>
            <a:r>
              <a:rPr lang="en-US" altLang="zh-TW" sz="2200" dirty="0"/>
              <a:t>1.6mm</a:t>
            </a:r>
            <a:r>
              <a:rPr lang="zh-TW" altLang="en-US" sz="2200" dirty="0"/>
              <a:t>，材料尺寸如下。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材料強度：</a:t>
            </a:r>
            <a:r>
              <a:rPr lang="en-US" altLang="zh-TW" sz="2200" dirty="0"/>
              <a:t>Yielding stress=350 MPa</a:t>
            </a:r>
            <a:r>
              <a:rPr lang="zh-TW" altLang="en-US" sz="2200" dirty="0"/>
              <a:t>，</a:t>
            </a:r>
            <a:r>
              <a:rPr lang="en-US" altLang="zh-TW" sz="2200" dirty="0"/>
              <a:t>Tensile stress=540 MPa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D37320-567D-4501-A29C-B8F2CECB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44" y="3999349"/>
            <a:ext cx="2366841" cy="212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18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跨距與高度關係</a:t>
            </a:r>
            <a:r>
              <a:rPr lang="en-US" altLang="zh-TW" sz="3600" dirty="0">
                <a:latin typeface="微軟正黑體" panose="020B0604030504040204" pitchFamily="34" charset="-120"/>
              </a:rPr>
              <a:t>-50cm)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00B20-A4E0-4B70-8090-23FDCC0F2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6"/>
            <a:ext cx="10515600" cy="517398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TW" sz="2200" dirty="0"/>
              <a:t>(a)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桁架跨距為</a:t>
            </a:r>
            <a:r>
              <a:rPr lang="en-US" altLang="zh-TW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800cm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，高度為</a:t>
            </a:r>
            <a:r>
              <a:rPr lang="en-US" altLang="zh-TW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50cm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，分析結果：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    最大變位在桁架中央處，</a:t>
            </a:r>
            <a:r>
              <a:rPr lang="en-US" altLang="zh-TW" sz="2200" dirty="0"/>
              <a:t>1.19mm(</a:t>
            </a:r>
            <a:r>
              <a:rPr lang="zh-TW" altLang="en-US" sz="2200" dirty="0"/>
              <a:t>向下</a:t>
            </a:r>
            <a:r>
              <a:rPr lang="en-US" altLang="zh-TW" sz="2200" dirty="0"/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F9FD62-775C-4A2D-87A3-0D404400DF04}"/>
              </a:ext>
            </a:extLst>
          </p:cNvPr>
          <p:cNvSpPr/>
          <p:nvPr/>
        </p:nvSpPr>
        <p:spPr>
          <a:xfrm>
            <a:off x="1042579" y="5084438"/>
            <a:ext cx="8739925" cy="1006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782F28-9444-4A27-A1D6-9D63AE73D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55" y="3081739"/>
            <a:ext cx="11134725" cy="13049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7485FAC-4307-4EB8-98B4-8357BE36196A}"/>
              </a:ext>
            </a:extLst>
          </p:cNvPr>
          <p:cNvSpPr/>
          <p:nvPr/>
        </p:nvSpPr>
        <p:spPr>
          <a:xfrm>
            <a:off x="5056218" y="2481443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-3.43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-116.67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A2AB025-8F96-442E-B5BA-96EA99549ED2}"/>
              </a:ext>
            </a:extLst>
          </p:cNvPr>
          <p:cNvCxnSpPr>
            <a:cxnSpLocks/>
          </p:cNvCxnSpPr>
          <p:nvPr/>
        </p:nvCxnSpPr>
        <p:spPr>
          <a:xfrm flipV="1">
            <a:off x="6262325" y="2907811"/>
            <a:ext cx="0" cy="416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F002F96-D7B5-4490-B090-76B03FC2FAD3}"/>
              </a:ext>
            </a:extLst>
          </p:cNvPr>
          <p:cNvSpPr/>
          <p:nvPr/>
        </p:nvSpPr>
        <p:spPr>
          <a:xfrm>
            <a:off x="4905216" y="4568939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1.94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65.99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91FC02C-5B44-4BD6-BB4A-6CAFF065AF09}"/>
              </a:ext>
            </a:extLst>
          </p:cNvPr>
          <p:cNvCxnSpPr>
            <a:cxnSpLocks/>
          </p:cNvCxnSpPr>
          <p:nvPr/>
        </p:nvCxnSpPr>
        <p:spPr>
          <a:xfrm>
            <a:off x="6111323" y="3963782"/>
            <a:ext cx="0" cy="52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6592BCA-0F3B-4A88-86D4-B0D5AAD1F475}"/>
              </a:ext>
            </a:extLst>
          </p:cNvPr>
          <p:cNvSpPr/>
          <p:nvPr/>
        </p:nvSpPr>
        <p:spPr>
          <a:xfrm>
            <a:off x="452060" y="4331883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-0.72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-24.49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D067564-7647-4C7F-8D71-DE891F3FC743}"/>
              </a:ext>
            </a:extLst>
          </p:cNvPr>
          <p:cNvCxnSpPr>
            <a:cxnSpLocks/>
          </p:cNvCxnSpPr>
          <p:nvPr/>
        </p:nvCxnSpPr>
        <p:spPr>
          <a:xfrm>
            <a:off x="1658167" y="3726726"/>
            <a:ext cx="0" cy="52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8886C4E3-4E0F-4494-BB86-667ECD46A818}"/>
              </a:ext>
            </a:extLst>
          </p:cNvPr>
          <p:cNvSpPr/>
          <p:nvPr/>
        </p:nvSpPr>
        <p:spPr>
          <a:xfrm>
            <a:off x="9638005" y="4607524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-1.94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-65.99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1E60EC0-C473-4747-8FBD-27CEE11F287C}"/>
              </a:ext>
            </a:extLst>
          </p:cNvPr>
          <p:cNvCxnSpPr>
            <a:cxnSpLocks/>
          </p:cNvCxnSpPr>
          <p:nvPr/>
        </p:nvCxnSpPr>
        <p:spPr>
          <a:xfrm>
            <a:off x="10844112" y="4002367"/>
            <a:ext cx="0" cy="52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5591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跨距與高度關係</a:t>
            </a:r>
            <a:r>
              <a:rPr lang="en-US" altLang="zh-TW" sz="3600" dirty="0">
                <a:latin typeface="微軟正黑體" panose="020B0604030504040204" pitchFamily="34" charset="-120"/>
              </a:rPr>
              <a:t>-60cm)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00B20-A4E0-4B70-8090-23FDCC0F2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6"/>
            <a:ext cx="10515600" cy="517398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TW" sz="2200" dirty="0"/>
              <a:t>(b)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桁架跨距為</a:t>
            </a:r>
            <a:r>
              <a:rPr lang="en-US" altLang="zh-TW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800cm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，高度為</a:t>
            </a:r>
            <a:r>
              <a:rPr lang="en-US" altLang="zh-TW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60cm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，分析結果：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    最大變位在桁架中央處，</a:t>
            </a:r>
            <a:r>
              <a:rPr lang="en-US" altLang="zh-TW" sz="2200" dirty="0"/>
              <a:t>0.845mm(</a:t>
            </a:r>
            <a:r>
              <a:rPr lang="zh-TW" altLang="en-US" sz="2200" dirty="0"/>
              <a:t>向下</a:t>
            </a:r>
            <a:r>
              <a:rPr lang="en-US" altLang="zh-TW" sz="2200" dirty="0"/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8B089D-58D4-4E8A-8170-CDF2B568D361}"/>
              </a:ext>
            </a:extLst>
          </p:cNvPr>
          <p:cNvSpPr/>
          <p:nvPr/>
        </p:nvSpPr>
        <p:spPr>
          <a:xfrm>
            <a:off x="5181120" y="2388073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-2.82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-95.92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5169E1D-83C5-4ED4-901E-6F4AFE8B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4694"/>
            <a:ext cx="10458450" cy="1200150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3D06898-F8F6-4E0E-A7FE-7F9147DCFD40}"/>
              </a:ext>
            </a:extLst>
          </p:cNvPr>
          <p:cNvCxnSpPr>
            <a:cxnSpLocks/>
          </p:cNvCxnSpPr>
          <p:nvPr/>
        </p:nvCxnSpPr>
        <p:spPr>
          <a:xfrm flipV="1">
            <a:off x="6387227" y="2841771"/>
            <a:ext cx="0" cy="416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75A7B52-BBD9-44C9-AF78-5CF766823783}"/>
              </a:ext>
            </a:extLst>
          </p:cNvPr>
          <p:cNvSpPr/>
          <p:nvPr/>
        </p:nvSpPr>
        <p:spPr>
          <a:xfrm>
            <a:off x="5001645" y="4616135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1.6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54.42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1297686-7FB0-4037-A233-EA97A8D095E8}"/>
              </a:ext>
            </a:extLst>
          </p:cNvPr>
          <p:cNvCxnSpPr>
            <a:cxnSpLocks/>
          </p:cNvCxnSpPr>
          <p:nvPr/>
        </p:nvCxnSpPr>
        <p:spPr>
          <a:xfrm>
            <a:off x="6207752" y="4024551"/>
            <a:ext cx="0" cy="52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0870346-26AD-4816-A956-45942369A58E}"/>
              </a:ext>
            </a:extLst>
          </p:cNvPr>
          <p:cNvSpPr/>
          <p:nvPr/>
        </p:nvSpPr>
        <p:spPr>
          <a:xfrm>
            <a:off x="464599" y="4601440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-1.2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-40.82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DFE4C1D-8DCF-4C13-8C99-046A5C612BEA}"/>
              </a:ext>
            </a:extLst>
          </p:cNvPr>
          <p:cNvCxnSpPr>
            <a:cxnSpLocks/>
          </p:cNvCxnSpPr>
          <p:nvPr/>
        </p:nvCxnSpPr>
        <p:spPr>
          <a:xfrm>
            <a:off x="1670706" y="4039165"/>
            <a:ext cx="0" cy="52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F2B41BE-3FEF-4624-A0A6-C8EC3B2C9AF7}"/>
              </a:ext>
            </a:extLst>
          </p:cNvPr>
          <p:cNvSpPr/>
          <p:nvPr/>
        </p:nvSpPr>
        <p:spPr>
          <a:xfrm>
            <a:off x="8123748" y="4520715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-0.69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-23.47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38FEB8-4815-4348-99EF-15DE6BC419FD}"/>
              </a:ext>
            </a:extLst>
          </p:cNvPr>
          <p:cNvCxnSpPr>
            <a:cxnSpLocks/>
          </p:cNvCxnSpPr>
          <p:nvPr/>
        </p:nvCxnSpPr>
        <p:spPr>
          <a:xfrm>
            <a:off x="9329855" y="3724769"/>
            <a:ext cx="0" cy="738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411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跨距與高度關係</a:t>
            </a:r>
            <a:r>
              <a:rPr lang="en-US" altLang="zh-TW" sz="3600" dirty="0">
                <a:latin typeface="微軟正黑體" panose="020B0604030504040204" pitchFamily="34" charset="-120"/>
              </a:rPr>
              <a:t>-70cm)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00B20-A4E0-4B70-8090-23FDCC0F2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6"/>
            <a:ext cx="10515600" cy="517398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TW" sz="2200" dirty="0"/>
              <a:t>(c)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桁架跨距為</a:t>
            </a:r>
            <a:r>
              <a:rPr lang="en-US" altLang="zh-TW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800cm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，高度為</a:t>
            </a:r>
            <a:r>
              <a:rPr lang="en-US" altLang="zh-TW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70cm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，分析結果：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200" dirty="0"/>
              <a:t>    最大變位在桁架中央處，</a:t>
            </a:r>
            <a:r>
              <a:rPr lang="en-US" altLang="zh-TW" sz="2200" dirty="0"/>
              <a:t>0.675mm(</a:t>
            </a:r>
            <a:r>
              <a:rPr lang="zh-TW" altLang="en-US" sz="2200" dirty="0"/>
              <a:t>向下</a:t>
            </a:r>
            <a:r>
              <a:rPr lang="en-US" altLang="zh-TW" sz="2200" dirty="0"/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F37AD0-00A4-4000-B824-BE54FD554106}"/>
              </a:ext>
            </a:extLst>
          </p:cNvPr>
          <p:cNvSpPr/>
          <p:nvPr/>
        </p:nvSpPr>
        <p:spPr>
          <a:xfrm>
            <a:off x="5209695" y="2313498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-2.35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-79.93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7720AB6-7AF1-49B1-8EB6-0E77E049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2890040"/>
            <a:ext cx="10353675" cy="1400175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01870EB-7BD1-44CA-AFEA-60A66125AB49}"/>
              </a:ext>
            </a:extLst>
          </p:cNvPr>
          <p:cNvCxnSpPr>
            <a:cxnSpLocks/>
          </p:cNvCxnSpPr>
          <p:nvPr/>
        </p:nvCxnSpPr>
        <p:spPr>
          <a:xfrm flipV="1">
            <a:off x="6415802" y="2767196"/>
            <a:ext cx="0" cy="416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D521722-2050-44FD-9CC6-2AA21B1F0912}"/>
              </a:ext>
            </a:extLst>
          </p:cNvPr>
          <p:cNvSpPr/>
          <p:nvPr/>
        </p:nvSpPr>
        <p:spPr>
          <a:xfrm>
            <a:off x="5030220" y="4541560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1.4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47.62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F104F0F-41B8-47D1-8AD9-DB373AE2D488}"/>
              </a:ext>
            </a:extLst>
          </p:cNvPr>
          <p:cNvCxnSpPr>
            <a:cxnSpLocks/>
          </p:cNvCxnSpPr>
          <p:nvPr/>
        </p:nvCxnSpPr>
        <p:spPr>
          <a:xfrm>
            <a:off x="6236327" y="3949976"/>
            <a:ext cx="0" cy="52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828C3A4-5478-4D12-B28C-9390EF16B6E0}"/>
              </a:ext>
            </a:extLst>
          </p:cNvPr>
          <p:cNvSpPr/>
          <p:nvPr/>
        </p:nvSpPr>
        <p:spPr>
          <a:xfrm>
            <a:off x="493174" y="4526865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-1.4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-47.62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59F8347-9971-4FCE-8EEA-8633CD3883E1}"/>
              </a:ext>
            </a:extLst>
          </p:cNvPr>
          <p:cNvCxnSpPr>
            <a:cxnSpLocks/>
          </p:cNvCxnSpPr>
          <p:nvPr/>
        </p:nvCxnSpPr>
        <p:spPr>
          <a:xfrm>
            <a:off x="1699281" y="3964590"/>
            <a:ext cx="0" cy="52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E67B22D-7308-4D3B-97A1-99CE7B51C3E1}"/>
              </a:ext>
            </a:extLst>
          </p:cNvPr>
          <p:cNvSpPr/>
          <p:nvPr/>
        </p:nvSpPr>
        <p:spPr>
          <a:xfrm>
            <a:off x="8724443" y="4417266"/>
            <a:ext cx="2412213" cy="379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Force = -0.69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kN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Stress = -23.47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kg/cm^2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8378652-D26B-4977-9178-0D5F7BDBB852}"/>
              </a:ext>
            </a:extLst>
          </p:cNvPr>
          <p:cNvCxnSpPr>
            <a:cxnSpLocks/>
          </p:cNvCxnSpPr>
          <p:nvPr/>
        </p:nvCxnSpPr>
        <p:spPr>
          <a:xfrm>
            <a:off x="9930550" y="3580889"/>
            <a:ext cx="0" cy="738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405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五、水平桁架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跨距與高度關係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00B20-A4E0-4B70-8090-23FDCC0F2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6"/>
            <a:ext cx="10515600" cy="517398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受力部分：當桁架高度越大時，上下弦受力越小，至於腹桿受力，則不受高度影響。</a:t>
            </a:r>
            <a:endParaRPr lang="en-US" altLang="zh-TW" sz="20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變位部分：當桁架高度越大時，最大變位會逐漸減少。</a:t>
            </a:r>
            <a:endParaRPr lang="en-US" altLang="zh-TW" sz="20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zh-TW" alt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規範並無針對桁架高跨比有相關規定，搜尋各項資料後，大多設計高跨比的範圍在</a:t>
            </a:r>
            <a:r>
              <a:rPr lang="en-US" altLang="zh-TW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1/12~1/16</a:t>
            </a:r>
            <a:r>
              <a:rPr lang="zh-TW" alt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間。</a:t>
            </a:r>
            <a:endParaRPr lang="en-US" altLang="zh-TW" sz="20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TW" sz="22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C96FBD0-A3B4-4A7C-836C-43CE60FA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152537"/>
              </p:ext>
            </p:extLst>
          </p:nvPr>
        </p:nvGraphicFramePr>
        <p:xfrm>
          <a:off x="2346181" y="3736967"/>
          <a:ext cx="749963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738">
                  <a:extLst>
                    <a:ext uri="{9D8B030D-6E8A-4147-A177-3AD203B41FA5}">
                      <a16:colId xmlns:a16="http://schemas.microsoft.com/office/drawing/2014/main" val="3237444296"/>
                    </a:ext>
                  </a:extLst>
                </a:gridCol>
                <a:gridCol w="1855155">
                  <a:extLst>
                    <a:ext uri="{9D8B030D-6E8A-4147-A177-3AD203B41FA5}">
                      <a16:colId xmlns:a16="http://schemas.microsoft.com/office/drawing/2014/main" val="4271701455"/>
                    </a:ext>
                  </a:extLst>
                </a:gridCol>
                <a:gridCol w="2113372">
                  <a:extLst>
                    <a:ext uri="{9D8B030D-6E8A-4147-A177-3AD203B41FA5}">
                      <a16:colId xmlns:a16="http://schemas.microsoft.com/office/drawing/2014/main" val="883829031"/>
                    </a:ext>
                  </a:extLst>
                </a:gridCol>
                <a:gridCol w="2113372">
                  <a:extLst>
                    <a:ext uri="{9D8B030D-6E8A-4147-A177-3AD203B41FA5}">
                      <a16:colId xmlns:a16="http://schemas.microsoft.com/office/drawing/2014/main" val="177240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形式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上弦最大應力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腹桿最大應力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下弦最大應力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9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高度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50cm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-11.43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-2.4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-6.47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447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高度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60cm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-9.4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-2.3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-5.33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58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高度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70cm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-7.83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-2.3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-4.67 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69252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09EB99C2-3D97-468F-93DC-12785A218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07" y="5665549"/>
            <a:ext cx="3801600" cy="445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4C1DD0-C3FC-4DC7-82D6-632513E1DDCC}"/>
              </a:ext>
            </a:extLst>
          </p:cNvPr>
          <p:cNvSpPr/>
          <p:nvPr/>
        </p:nvSpPr>
        <p:spPr>
          <a:xfrm>
            <a:off x="1350594" y="6123543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高度</a:t>
            </a:r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50cm</a:t>
            </a:r>
            <a:endParaRPr lang="zh-TW" altLang="en-US" dirty="0">
              <a:solidFill>
                <a:sysClr val="windowText" lastClr="00000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FFC715-AC4D-47B8-BBFF-A4F85BEE9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200" y="5665549"/>
            <a:ext cx="3801600" cy="4362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D389B14-C6AF-49D1-A27E-D6091F6E854C}"/>
              </a:ext>
            </a:extLst>
          </p:cNvPr>
          <p:cNvSpPr/>
          <p:nvPr/>
        </p:nvSpPr>
        <p:spPr>
          <a:xfrm>
            <a:off x="5427387" y="6111074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高度</a:t>
            </a:r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60cm</a:t>
            </a:r>
            <a:endParaRPr lang="zh-TW" altLang="en-US" dirty="0">
              <a:solidFill>
                <a:sysClr val="windowText" lastClr="00000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E8E99C-6A32-462F-B660-A1BDA4B33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028" y="5609435"/>
            <a:ext cx="3801600" cy="5141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C0DCE92-64DA-42DB-AD89-D1DDF7862780}"/>
              </a:ext>
            </a:extLst>
          </p:cNvPr>
          <p:cNvSpPr/>
          <p:nvPr/>
        </p:nvSpPr>
        <p:spPr>
          <a:xfrm>
            <a:off x="9663875" y="6123543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高度</a:t>
            </a:r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70cm</a:t>
            </a:r>
            <a:endParaRPr lang="zh-TW" altLang="en-US" dirty="0">
              <a:solidFill>
                <a:sysClr val="windowText" lastClr="000000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93233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B8A5-B863-45E9-ACE6-EC25558AF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六、單斜桁架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6D5EF-11B0-4CC7-81EB-C0F0589A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91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方鋼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EC1372-AC1E-453F-86A4-3A686104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237" y="509427"/>
            <a:ext cx="2184565" cy="58469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4E10C84-9A2A-4E7F-ABE4-CCBF5C5B2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509" y="2133944"/>
            <a:ext cx="4620498" cy="33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145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六、單斜桁架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關於單斜桁架的部分，以三種不同形式來進行分析討論：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200" dirty="0"/>
              <a:t>(1)</a:t>
            </a:r>
            <a:r>
              <a:rPr lang="zh-TW" altLang="en-US" sz="2200" dirty="0"/>
              <a:t>屋架結構內含桁架系統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200" dirty="0"/>
              <a:t>(2)</a:t>
            </a:r>
            <a:r>
              <a:rPr lang="zh-TW" altLang="en-US" sz="2200" dirty="0"/>
              <a:t>屋架結構下方加上水平桁架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200" dirty="0"/>
              <a:t>(3)</a:t>
            </a:r>
            <a:r>
              <a:rPr lang="zh-TW" altLang="en-US" sz="2200" dirty="0"/>
              <a:t>屋架結構內含斜桁架系統</a:t>
            </a:r>
            <a:endParaRPr lang="en-US" altLang="zh-TW" sz="2200" dirty="0"/>
          </a:p>
          <a:p>
            <a:pPr>
              <a:lnSpc>
                <a:spcPct val="150000"/>
              </a:lnSpc>
            </a:pPr>
            <a:r>
              <a:rPr lang="zh-TW" altLang="en-US" sz="2200" dirty="0"/>
              <a:t>材料說明：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200" dirty="0"/>
              <a:t>C</a:t>
            </a:r>
            <a:r>
              <a:rPr lang="zh-TW" altLang="en-US" sz="2200" dirty="0"/>
              <a:t>型鋼為</a:t>
            </a:r>
            <a:r>
              <a:rPr lang="en-US" altLang="zh-TW" sz="2200" dirty="0"/>
              <a:t>150x50x2t(</a:t>
            </a:r>
            <a:r>
              <a:rPr lang="zh-TW" altLang="en-US" sz="2200" dirty="0"/>
              <a:t>單位：</a:t>
            </a:r>
            <a:r>
              <a:rPr lang="en-US" altLang="zh-TW" sz="2200" dirty="0"/>
              <a:t>mm)</a:t>
            </a:r>
            <a:r>
              <a:rPr lang="zh-TW" altLang="en-US" sz="2200" dirty="0"/>
              <a:t>，在梁、柱及屋架上下弦使用雙</a:t>
            </a:r>
            <a:r>
              <a:rPr lang="en-US" altLang="zh-TW" sz="2200" dirty="0"/>
              <a:t>C</a:t>
            </a:r>
            <a:r>
              <a:rPr lang="zh-TW" altLang="en-US" sz="2200" dirty="0"/>
              <a:t>型鋼組成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TW" altLang="en-US" sz="2200" dirty="0"/>
              <a:t>型的組合方式，兩根</a:t>
            </a:r>
            <a:r>
              <a:rPr lang="en-US" altLang="zh-TW" sz="2200" dirty="0"/>
              <a:t>C</a:t>
            </a:r>
            <a:r>
              <a:rPr lang="zh-TW" altLang="en-US" sz="2200" dirty="0"/>
              <a:t>型鋼中間間距為</a:t>
            </a:r>
            <a:r>
              <a:rPr lang="en-US" altLang="zh-TW" sz="2200" dirty="0"/>
              <a:t>50mm</a:t>
            </a:r>
            <a:r>
              <a:rPr lang="zh-TW" altLang="en-US" sz="2200" dirty="0"/>
              <a:t>，恰可再加入一根</a:t>
            </a:r>
            <a:r>
              <a:rPr lang="en-US" altLang="zh-TW" sz="2200" dirty="0"/>
              <a:t>C</a:t>
            </a:r>
            <a:r>
              <a:rPr lang="zh-TW" altLang="en-US" sz="2200" dirty="0"/>
              <a:t>型鋼供連結用。桁架的部分則使用單一</a:t>
            </a:r>
            <a:r>
              <a:rPr lang="en-US" altLang="zh-TW" sz="2200" dirty="0"/>
              <a:t>C</a:t>
            </a:r>
            <a:r>
              <a:rPr lang="zh-TW" altLang="en-US" sz="2200" dirty="0"/>
              <a:t>型鋼。</a:t>
            </a: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117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六、單斜桁架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屋架結構尺寸及載重說明：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  <a:p>
            <a:pPr>
              <a:lnSpc>
                <a:spcPct val="150000"/>
              </a:lnSpc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在屋架上弦有</a:t>
            </a:r>
            <a:r>
              <a:rPr lang="en-US" altLang="zh-TW" sz="2000" dirty="0"/>
              <a:t>5</a:t>
            </a:r>
            <a:r>
              <a:rPr lang="zh-TW" altLang="en-US" sz="2000" dirty="0"/>
              <a:t>個節點施加向下</a:t>
            </a:r>
            <a:r>
              <a:rPr lang="en-US" altLang="zh-TW" sz="2000" dirty="0"/>
              <a:t>(-Z</a:t>
            </a:r>
            <a:r>
              <a:rPr lang="zh-TW" altLang="en-US" sz="2000" dirty="0"/>
              <a:t>方向</a:t>
            </a:r>
            <a:r>
              <a:rPr lang="en-US" altLang="zh-TW" sz="2000" dirty="0"/>
              <a:t>)</a:t>
            </a:r>
            <a:r>
              <a:rPr lang="zh-TW" altLang="en-US" sz="2000" dirty="0"/>
              <a:t>的載重，大小為</a:t>
            </a:r>
            <a:r>
              <a:rPr lang="en-US" altLang="zh-TW" sz="2000" dirty="0"/>
              <a:t>-2kN(</a:t>
            </a:r>
            <a:r>
              <a:rPr lang="zh-TW" altLang="en-US" sz="2000" dirty="0"/>
              <a:t>約</a:t>
            </a:r>
            <a:r>
              <a:rPr lang="en-US" altLang="zh-TW" sz="2000" dirty="0"/>
              <a:t>204kg)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/>
              <a:t>以及模擬風速</a:t>
            </a:r>
            <a:r>
              <a:rPr lang="en-US" altLang="zh-TW" sz="2000" dirty="0"/>
              <a:t>50.9m/s(15</a:t>
            </a:r>
            <a:r>
              <a:rPr lang="zh-TW" altLang="en-US" sz="2000" dirty="0"/>
              <a:t>級風上限</a:t>
            </a:r>
            <a:r>
              <a:rPr lang="en-US" altLang="zh-TW" sz="2000" dirty="0"/>
              <a:t>)</a:t>
            </a:r>
            <a:r>
              <a:rPr lang="zh-TW" altLang="en-US" sz="2000" dirty="0"/>
              <a:t>向左</a:t>
            </a:r>
            <a:r>
              <a:rPr lang="en-US" altLang="zh-TW" sz="2000" dirty="0"/>
              <a:t>(-X</a:t>
            </a:r>
            <a:r>
              <a:rPr lang="zh-TW" altLang="en-US" sz="2000" dirty="0"/>
              <a:t>方向</a:t>
            </a:r>
            <a:r>
              <a:rPr lang="en-US" altLang="zh-TW" sz="2000" dirty="0"/>
              <a:t>)</a:t>
            </a:r>
            <a:r>
              <a:rPr lang="zh-TW" altLang="en-US" sz="2000" dirty="0"/>
              <a:t>的風，風壓為</a:t>
            </a:r>
            <a:r>
              <a:rPr lang="en-US" altLang="zh-TW" sz="2000" dirty="0"/>
              <a:t>310.897kg/m^2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81</a:t>
            </a:fld>
            <a:endParaRPr lang="zh-TW" altLang="en-US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26D840B-FC58-495E-9DEC-CA9A6C0EAECB}"/>
              </a:ext>
            </a:extLst>
          </p:cNvPr>
          <p:cNvGrpSpPr/>
          <p:nvPr/>
        </p:nvGrpSpPr>
        <p:grpSpPr>
          <a:xfrm>
            <a:off x="1341529" y="2038524"/>
            <a:ext cx="9508942" cy="3241038"/>
            <a:chOff x="1844858" y="2334419"/>
            <a:chExt cx="8370704" cy="384276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DD5B4C7A-54AF-4768-94B4-EC10B756D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6437" y="2334419"/>
              <a:ext cx="8239125" cy="3743325"/>
            </a:xfrm>
            <a:prstGeom prst="rect">
              <a:avLst/>
            </a:prstGeom>
          </p:spPr>
        </p:pic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FE917220-EE70-49DE-AE9E-84D541FA3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6898" y="4558342"/>
              <a:ext cx="5085" cy="114507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11331BF9-7FD7-484F-837A-5122EB371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3003" y="4409844"/>
              <a:ext cx="0" cy="2802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F4A6146B-90AD-41FD-99A9-923F986C8E5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1983" y="5554921"/>
              <a:ext cx="0" cy="2802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FCB282-2D1C-4B9E-B00E-E0AE08E64578}"/>
                </a:ext>
              </a:extLst>
            </p:cNvPr>
            <p:cNvSpPr/>
            <p:nvPr/>
          </p:nvSpPr>
          <p:spPr>
            <a:xfrm rot="5400000" flipH="1">
              <a:off x="1454418" y="5069644"/>
              <a:ext cx="903352" cy="122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ea typeface="微軟正黑體" panose="020B0604030504040204" pitchFamily="34" charset="-120"/>
                </a:rPr>
                <a:t>1.5m</a:t>
              </a:r>
              <a:endParaRPr lang="zh-TW" altLang="en-US" dirty="0">
                <a:solidFill>
                  <a:schemeClr val="tx1"/>
                </a:solidFill>
                <a:ea typeface="微軟正黑體" panose="020B0604030504040204" pitchFamily="34" charset="-120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073088BE-6ED5-4E7D-8BCE-151398F70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6898" y="2637877"/>
              <a:ext cx="0" cy="191696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953BEE53-7E22-4A01-A3EB-FDEC5957A1A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16547" y="2497768"/>
              <a:ext cx="0" cy="2802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16927F9-2746-4A8C-B9CF-9A67F50D8363}"/>
                </a:ext>
              </a:extLst>
            </p:cNvPr>
            <p:cNvSpPr/>
            <p:nvPr/>
          </p:nvSpPr>
          <p:spPr>
            <a:xfrm rot="5400000" flipH="1">
              <a:off x="1458441" y="3587812"/>
              <a:ext cx="903352" cy="122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ea typeface="微軟正黑體" panose="020B0604030504040204" pitchFamily="34" charset="-120"/>
                </a:rPr>
                <a:t>2.5m</a:t>
              </a:r>
              <a:endParaRPr lang="zh-TW" altLang="en-US" dirty="0">
                <a:solidFill>
                  <a:schemeClr val="tx1"/>
                </a:solidFill>
                <a:ea typeface="微軟正黑體" panose="020B0604030504040204" pitchFamily="34" charset="-120"/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EA8A4DA9-6B11-4E9B-A2DC-125A659C6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9589" y="5887986"/>
              <a:ext cx="7661193" cy="2661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7D70DFC2-CDD7-4768-8846-6C0F1D64C4E5}"/>
                </a:ext>
              </a:extLst>
            </p:cNvPr>
            <p:cNvCxnSpPr>
              <a:cxnSpLocks/>
            </p:cNvCxnSpPr>
            <p:nvPr/>
          </p:nvCxnSpPr>
          <p:spPr>
            <a:xfrm>
              <a:off x="2259589" y="5747877"/>
              <a:ext cx="0" cy="2802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39F09FE8-9022-4AB7-82E3-810356DDEDED}"/>
                </a:ext>
              </a:extLst>
            </p:cNvPr>
            <p:cNvCxnSpPr>
              <a:cxnSpLocks/>
            </p:cNvCxnSpPr>
            <p:nvPr/>
          </p:nvCxnSpPr>
          <p:spPr>
            <a:xfrm>
              <a:off x="9920782" y="5718252"/>
              <a:ext cx="0" cy="2802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214366-301D-4052-B6E1-B814F5A870A8}"/>
                </a:ext>
              </a:extLst>
            </p:cNvPr>
            <p:cNvSpPr/>
            <p:nvPr/>
          </p:nvSpPr>
          <p:spPr>
            <a:xfrm>
              <a:off x="5638509" y="6054713"/>
              <a:ext cx="903352" cy="122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ea typeface="微軟正黑體" panose="020B0604030504040204" pitchFamily="34" charset="-120"/>
                </a:rPr>
                <a:t>10m</a:t>
              </a:r>
              <a:endParaRPr lang="zh-TW" altLang="en-US" dirty="0">
                <a:solidFill>
                  <a:schemeClr val="tx1"/>
                </a:solidFill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08AD130D-426F-4968-A9E1-1576E3D8EB29}"/>
              </a:ext>
            </a:extLst>
          </p:cNvPr>
          <p:cNvSpPr/>
          <p:nvPr/>
        </p:nvSpPr>
        <p:spPr>
          <a:xfrm flipH="1">
            <a:off x="5537170" y="2294307"/>
            <a:ext cx="1117660" cy="31854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D766B1E-98F6-494B-8D11-C0BB6B81F4CE}"/>
              </a:ext>
            </a:extLst>
          </p:cNvPr>
          <p:cNvSpPr/>
          <p:nvPr/>
        </p:nvSpPr>
        <p:spPr>
          <a:xfrm>
            <a:off x="5855494" y="197204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風向</a:t>
            </a:r>
          </a:p>
        </p:txBody>
      </p:sp>
    </p:spTree>
    <p:extLst>
      <p:ext uri="{BB962C8B-B14F-4D97-AF65-F5344CB8AC3E}">
        <p14:creationId xmlns:p14="http://schemas.microsoft.com/office/powerpoint/2010/main" val="815229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六、單斜桁架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(1)</a:t>
            </a:r>
            <a:r>
              <a:rPr lang="zh-TW" altLang="en-US" sz="2400" dirty="0"/>
              <a:t>屋架結構內含桁架系統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82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FDE166-448F-4CB2-AC05-ED4F537E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405062"/>
            <a:ext cx="9105900" cy="4133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005FF3-7937-4D57-ABC7-773D5D50C362}"/>
              </a:ext>
            </a:extLst>
          </p:cNvPr>
          <p:cNvSpPr/>
          <p:nvPr/>
        </p:nvSpPr>
        <p:spPr>
          <a:xfrm>
            <a:off x="8793517" y="410265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①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B4903D-3FD3-4290-B3AD-EB0B17523B94}"/>
              </a:ext>
            </a:extLst>
          </p:cNvPr>
          <p:cNvSpPr/>
          <p:nvPr/>
        </p:nvSpPr>
        <p:spPr>
          <a:xfrm>
            <a:off x="4977511" y="1549988"/>
            <a:ext cx="6728714" cy="13388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①屋架上弦受到最大軸力為</a:t>
            </a:r>
            <a:r>
              <a:rPr lang="en-US" altLang="zh-TW" dirty="0">
                <a:ea typeface="微軟正黑體" panose="020B0604030504040204" pitchFamily="34" charset="-120"/>
              </a:rPr>
              <a:t>-14.483kN</a:t>
            </a:r>
            <a:r>
              <a:rPr lang="zh-TW" altLang="en-US" dirty="0">
                <a:ea typeface="微軟正黑體" panose="020B0604030504040204" pitchFamily="34" charset="-120"/>
              </a:rPr>
              <a:t>，經換算後為</a:t>
            </a:r>
            <a:r>
              <a:rPr lang="en-US" altLang="zh-TW" dirty="0">
                <a:ea typeface="微軟正黑體" panose="020B0604030504040204" pitchFamily="34" charset="-120"/>
              </a:rPr>
              <a:t>14.779MPa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②下弦受到最大軸力為</a:t>
            </a:r>
            <a:r>
              <a:rPr lang="en-US" altLang="zh-TW" dirty="0">
                <a:ea typeface="微軟正黑體" panose="020B0604030504040204" pitchFamily="34" charset="-120"/>
              </a:rPr>
              <a:t>14.74kN</a:t>
            </a:r>
            <a:r>
              <a:rPr lang="zh-TW" altLang="en-US" dirty="0">
                <a:ea typeface="微軟正黑體" panose="020B0604030504040204" pitchFamily="34" charset="-120"/>
              </a:rPr>
              <a:t>，經換算後為</a:t>
            </a:r>
            <a:r>
              <a:rPr lang="en-US" altLang="zh-TW" dirty="0">
                <a:ea typeface="微軟正黑體" panose="020B0604030504040204" pitchFamily="34" charset="-120"/>
              </a:rPr>
              <a:t>15.041MPa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③腹桿受到最大軸力為</a:t>
            </a:r>
            <a:r>
              <a:rPr lang="en-US" altLang="zh-TW" dirty="0">
                <a:ea typeface="微軟正黑體" panose="020B0604030504040204" pitchFamily="34" charset="-120"/>
              </a:rPr>
              <a:t>-5.677kN</a:t>
            </a:r>
            <a:r>
              <a:rPr lang="zh-TW" altLang="en-US" dirty="0">
                <a:ea typeface="微軟正黑體" panose="020B0604030504040204" pitchFamily="34" charset="-120"/>
              </a:rPr>
              <a:t>，經換算後為</a:t>
            </a:r>
            <a:r>
              <a:rPr lang="en-US" altLang="zh-TW" dirty="0">
                <a:ea typeface="微軟正黑體" panose="020B0604030504040204" pitchFamily="34" charset="-120"/>
              </a:rPr>
              <a:t>10.513MPa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C0F8FC-4D45-49B4-BBB1-7465321BD8EF}"/>
              </a:ext>
            </a:extLst>
          </p:cNvPr>
          <p:cNvSpPr/>
          <p:nvPr/>
        </p:nvSpPr>
        <p:spPr>
          <a:xfrm>
            <a:off x="8497227" y="48170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A8E964-BEF7-4199-8027-51B2ECCE8136}"/>
              </a:ext>
            </a:extLst>
          </p:cNvPr>
          <p:cNvSpPr/>
          <p:nvPr/>
        </p:nvSpPr>
        <p:spPr>
          <a:xfrm>
            <a:off x="2851436" y="372165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③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77F897-1C2D-4A5D-AC63-03DB4E3F0959}"/>
              </a:ext>
            </a:extLst>
          </p:cNvPr>
          <p:cNvSpPr/>
          <p:nvPr/>
        </p:nvSpPr>
        <p:spPr>
          <a:xfrm>
            <a:off x="4977511" y="5699287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此結構總重為</a:t>
            </a:r>
            <a:r>
              <a:rPr lang="en-US" altLang="zh-TW" dirty="0">
                <a:ea typeface="微軟正黑體" panose="020B0604030504040204" pitchFamily="34" charset="-120"/>
              </a:rPr>
              <a:t>265.26kg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4150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六、單斜桁架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(2)</a:t>
            </a:r>
            <a:r>
              <a:rPr lang="zh-TW" altLang="en-US" sz="2400" dirty="0"/>
              <a:t>屋架結構下方加上水平桁架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A8E33B-5A68-423F-88AB-DDFF73E3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2520950"/>
            <a:ext cx="9096375" cy="39719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65520A-F0C8-4651-A9E1-E0C2094D0C49}"/>
              </a:ext>
            </a:extLst>
          </p:cNvPr>
          <p:cNvSpPr/>
          <p:nvPr/>
        </p:nvSpPr>
        <p:spPr>
          <a:xfrm>
            <a:off x="4979893" y="1545693"/>
            <a:ext cx="6728714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①屋架上弦受到最大軸力為</a:t>
            </a:r>
            <a:r>
              <a:rPr lang="en-US" altLang="zh-TW" dirty="0">
                <a:ea typeface="微軟正黑體" panose="020B0604030504040204" pitchFamily="34" charset="-120"/>
              </a:rPr>
              <a:t>-3.348kN</a:t>
            </a:r>
            <a:r>
              <a:rPr lang="zh-TW" altLang="en-US" dirty="0">
                <a:ea typeface="微軟正黑體" panose="020B0604030504040204" pitchFamily="34" charset="-120"/>
              </a:rPr>
              <a:t>，經換算後為</a:t>
            </a:r>
            <a:r>
              <a:rPr lang="en-US" altLang="zh-TW" dirty="0">
                <a:ea typeface="微軟正黑體" panose="020B0604030504040204" pitchFamily="34" charset="-120"/>
              </a:rPr>
              <a:t>3.416MPa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②水平桁架上弦受到最大軸力為</a:t>
            </a:r>
            <a:r>
              <a:rPr lang="en-US" altLang="zh-TW" dirty="0">
                <a:ea typeface="微軟正黑體" panose="020B0604030504040204" pitchFamily="34" charset="-120"/>
              </a:rPr>
              <a:t>-12.97kN</a:t>
            </a:r>
            <a:r>
              <a:rPr lang="zh-TW" altLang="en-US" dirty="0">
                <a:ea typeface="微軟正黑體" panose="020B0604030504040204" pitchFamily="34" charset="-120"/>
              </a:rPr>
              <a:t>，經換算後為</a:t>
            </a:r>
            <a:r>
              <a:rPr lang="en-US" altLang="zh-TW" dirty="0">
                <a:ea typeface="微軟正黑體" panose="020B0604030504040204" pitchFamily="34" charset="-120"/>
              </a:rPr>
              <a:t>24.019MPa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③水平桁架下弦受到最大軸力為</a:t>
            </a:r>
            <a:r>
              <a:rPr lang="en-US" altLang="zh-TW" dirty="0">
                <a:ea typeface="微軟正黑體" panose="020B0604030504040204" pitchFamily="34" charset="-120"/>
              </a:rPr>
              <a:t>12.626kN</a:t>
            </a:r>
            <a:r>
              <a:rPr lang="zh-TW" altLang="en-US" dirty="0">
                <a:ea typeface="微軟正黑體" panose="020B0604030504040204" pitchFamily="34" charset="-120"/>
              </a:rPr>
              <a:t>，經換算後為</a:t>
            </a:r>
            <a:r>
              <a:rPr lang="en-US" altLang="zh-TW" dirty="0">
                <a:ea typeface="微軟正黑體" panose="020B0604030504040204" pitchFamily="34" charset="-120"/>
              </a:rPr>
              <a:t>23.381MPa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④腹桿受到最大軸力為</a:t>
            </a:r>
            <a:r>
              <a:rPr lang="en-US" altLang="zh-TW" dirty="0">
                <a:ea typeface="微軟正黑體" panose="020B0604030504040204" pitchFamily="34" charset="-120"/>
              </a:rPr>
              <a:t>-6.133kN</a:t>
            </a:r>
            <a:r>
              <a:rPr lang="zh-TW" altLang="en-US" dirty="0">
                <a:ea typeface="微軟正黑體" panose="020B0604030504040204" pitchFamily="34" charset="-120"/>
              </a:rPr>
              <a:t>，經換算後為</a:t>
            </a:r>
            <a:r>
              <a:rPr lang="en-US" altLang="zh-TW" dirty="0">
                <a:ea typeface="微軟正黑體" panose="020B0604030504040204" pitchFamily="34" charset="-120"/>
              </a:rPr>
              <a:t>11.357MPa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27FFFA-3A66-48B9-A2D8-FDF1E3F2D7B8}"/>
              </a:ext>
            </a:extLst>
          </p:cNvPr>
          <p:cNvSpPr/>
          <p:nvPr/>
        </p:nvSpPr>
        <p:spPr>
          <a:xfrm>
            <a:off x="8757286" y="42649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①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5629DE-E0DD-424F-88E2-E18B83D9A553}"/>
              </a:ext>
            </a:extLst>
          </p:cNvPr>
          <p:cNvSpPr/>
          <p:nvPr/>
        </p:nvSpPr>
        <p:spPr>
          <a:xfrm>
            <a:off x="5680501" y="46342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AF5672-85C7-47AF-8210-87887E6BC30E}"/>
              </a:ext>
            </a:extLst>
          </p:cNvPr>
          <p:cNvSpPr/>
          <p:nvPr/>
        </p:nvSpPr>
        <p:spPr>
          <a:xfrm>
            <a:off x="6072809" y="53117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723AD5-536A-4633-B859-0A69973DA71C}"/>
              </a:ext>
            </a:extLst>
          </p:cNvPr>
          <p:cNvSpPr/>
          <p:nvPr/>
        </p:nvSpPr>
        <p:spPr>
          <a:xfrm>
            <a:off x="2188706" y="49321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④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7E9B17-AF68-4288-8AD9-8ECD4665C5F2}"/>
              </a:ext>
            </a:extLst>
          </p:cNvPr>
          <p:cNvSpPr/>
          <p:nvPr/>
        </p:nvSpPr>
        <p:spPr>
          <a:xfrm>
            <a:off x="4859977" y="5833889"/>
            <a:ext cx="254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此結構總重為</a:t>
            </a:r>
            <a:r>
              <a:rPr lang="en-US" altLang="zh-TW" dirty="0">
                <a:ea typeface="微軟正黑體" panose="020B0604030504040204" pitchFamily="34" charset="-120"/>
              </a:rPr>
              <a:t>322.235kg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80432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六、單斜桁架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(3)</a:t>
            </a:r>
            <a:r>
              <a:rPr lang="zh-TW" altLang="en-US" sz="2400" dirty="0"/>
              <a:t>屋架結構內含斜桁架系統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D99256-480C-44EC-9E82-6B7CD4027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5" y="2315235"/>
            <a:ext cx="9330350" cy="40411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D7850A-7B5C-4F49-B698-1BE5B9FE0AC7}"/>
              </a:ext>
            </a:extLst>
          </p:cNvPr>
          <p:cNvSpPr/>
          <p:nvPr/>
        </p:nvSpPr>
        <p:spPr>
          <a:xfrm>
            <a:off x="8851541" y="47139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FD7093-891F-4353-83D7-DA32709AC31A}"/>
              </a:ext>
            </a:extLst>
          </p:cNvPr>
          <p:cNvSpPr/>
          <p:nvPr/>
        </p:nvSpPr>
        <p:spPr>
          <a:xfrm>
            <a:off x="9067679" y="4190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①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7CF8A0-1721-46C5-8F3F-CD0EF6B31EF9}"/>
              </a:ext>
            </a:extLst>
          </p:cNvPr>
          <p:cNvSpPr/>
          <p:nvPr/>
        </p:nvSpPr>
        <p:spPr>
          <a:xfrm>
            <a:off x="5167618" y="1557023"/>
            <a:ext cx="6551802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①斜桁架上弦受到最大軸力為</a:t>
            </a:r>
            <a:r>
              <a:rPr lang="en-US" altLang="zh-TW" dirty="0">
                <a:ea typeface="微軟正黑體" panose="020B0604030504040204" pitchFamily="34" charset="-120"/>
              </a:rPr>
              <a:t>-15.948kN</a:t>
            </a:r>
            <a:r>
              <a:rPr lang="zh-TW" altLang="en-US" dirty="0">
                <a:ea typeface="微軟正黑體" panose="020B0604030504040204" pitchFamily="34" charset="-120"/>
              </a:rPr>
              <a:t>，經換算後為</a:t>
            </a:r>
            <a:r>
              <a:rPr lang="en-US" altLang="zh-TW" dirty="0">
                <a:ea typeface="微軟正黑體" panose="020B0604030504040204" pitchFamily="34" charset="-120"/>
              </a:rPr>
              <a:t>16.273MPa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②斜桁架下弦受到最大軸力為</a:t>
            </a:r>
            <a:r>
              <a:rPr lang="en-US" altLang="zh-TW" dirty="0">
                <a:ea typeface="微軟正黑體" panose="020B0604030504040204" pitchFamily="34" charset="-120"/>
              </a:rPr>
              <a:t>18.631kN</a:t>
            </a:r>
            <a:r>
              <a:rPr lang="zh-TW" altLang="en-US" dirty="0">
                <a:ea typeface="微軟正黑體" panose="020B0604030504040204" pitchFamily="34" charset="-120"/>
              </a:rPr>
              <a:t>，經換算後為</a:t>
            </a:r>
            <a:r>
              <a:rPr lang="en-US" altLang="zh-TW" dirty="0">
                <a:ea typeface="微軟正黑體" panose="020B0604030504040204" pitchFamily="34" charset="-120"/>
              </a:rPr>
              <a:t>19.011MPa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③腹桿受到最大軸力為</a:t>
            </a:r>
            <a:r>
              <a:rPr lang="en-US" altLang="zh-TW" dirty="0">
                <a:ea typeface="微軟正黑體" panose="020B0604030504040204" pitchFamily="34" charset="-120"/>
              </a:rPr>
              <a:t>-4.974kN</a:t>
            </a:r>
            <a:r>
              <a:rPr lang="zh-TW" altLang="en-US" dirty="0">
                <a:ea typeface="微軟正黑體" panose="020B0604030504040204" pitchFamily="34" charset="-120"/>
              </a:rPr>
              <a:t>，經換算後為</a:t>
            </a:r>
            <a:r>
              <a:rPr lang="en-US" altLang="zh-TW" dirty="0">
                <a:ea typeface="微軟正黑體" panose="020B0604030504040204" pitchFamily="34" charset="-120"/>
              </a:rPr>
              <a:t>9.211MPa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④屋架下弦受到最大軸力為</a:t>
            </a:r>
            <a:r>
              <a:rPr lang="en-US" altLang="zh-TW" dirty="0">
                <a:ea typeface="微軟正黑體" panose="020B0604030504040204" pitchFamily="34" charset="-120"/>
              </a:rPr>
              <a:t>-4.974kN</a:t>
            </a:r>
            <a:r>
              <a:rPr lang="zh-TW" altLang="en-US" dirty="0">
                <a:ea typeface="微軟正黑體" panose="020B0604030504040204" pitchFamily="34" charset="-120"/>
              </a:rPr>
              <a:t>，經換算後為</a:t>
            </a:r>
            <a:r>
              <a:rPr lang="en-US" altLang="zh-TW" dirty="0">
                <a:ea typeface="微軟正黑體" panose="020B0604030504040204" pitchFamily="34" charset="-120"/>
              </a:rPr>
              <a:t>15.2MPa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EFED0A-46FC-42C9-AD7E-A48964CD2C60}"/>
              </a:ext>
            </a:extLst>
          </p:cNvPr>
          <p:cNvSpPr/>
          <p:nvPr/>
        </p:nvSpPr>
        <p:spPr>
          <a:xfrm>
            <a:off x="5829528" y="42900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1E6807-4382-4C95-B72E-3981F0A52494}"/>
              </a:ext>
            </a:extLst>
          </p:cNvPr>
          <p:cNvSpPr/>
          <p:nvPr/>
        </p:nvSpPr>
        <p:spPr>
          <a:xfrm>
            <a:off x="2574600" y="29674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5383A8-E584-45DB-8B8B-47D08C9F3436}"/>
              </a:ext>
            </a:extLst>
          </p:cNvPr>
          <p:cNvSpPr/>
          <p:nvPr/>
        </p:nvSpPr>
        <p:spPr>
          <a:xfrm>
            <a:off x="4824445" y="5028168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此結構總重為</a:t>
            </a:r>
            <a:r>
              <a:rPr lang="en-US" altLang="zh-TW" dirty="0">
                <a:ea typeface="微軟正黑體" panose="020B0604030504040204" pitchFamily="34" charset="-120"/>
              </a:rPr>
              <a:t>293.58kg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652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六、單斜桁架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260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000" dirty="0"/>
              <a:t>效果最好的是屋架內含桁架的型式，整體結構材料重量最輕，並且在各桿件之受力較為平均。</a:t>
            </a:r>
            <a:endParaRPr lang="en-US" altLang="zh-TW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000" dirty="0"/>
              <a:t>屋架結構下方加上水平桁架的型式，在屋架的部分受力很小，受力較大的桿件集中在水平桁架的區域，而且材料重量又是三者最大，若要採用此設計，應該要再進行優化，讓每根桿件都能發揮其最大效用。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85</a:t>
            </a:fld>
            <a:endParaRPr lang="zh-TW" altLang="en-US"/>
          </a:p>
        </p:txBody>
      </p:sp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729B5936-A634-4628-BB96-753024305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784565"/>
              </p:ext>
            </p:extLst>
          </p:nvPr>
        </p:nvGraphicFramePr>
        <p:xfrm>
          <a:off x="2198796" y="4006622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0451">
                  <a:extLst>
                    <a:ext uri="{9D8B030D-6E8A-4147-A177-3AD203B41FA5}">
                      <a16:colId xmlns:a16="http://schemas.microsoft.com/office/drawing/2014/main" val="4265429698"/>
                    </a:ext>
                  </a:extLst>
                </a:gridCol>
                <a:gridCol w="1593909">
                  <a:extLst>
                    <a:ext uri="{9D8B030D-6E8A-4147-A177-3AD203B41FA5}">
                      <a16:colId xmlns:a16="http://schemas.microsoft.com/office/drawing/2014/main" val="2530254810"/>
                    </a:ext>
                  </a:extLst>
                </a:gridCol>
                <a:gridCol w="1610686">
                  <a:extLst>
                    <a:ext uri="{9D8B030D-6E8A-4147-A177-3AD203B41FA5}">
                      <a16:colId xmlns:a16="http://schemas.microsoft.com/office/drawing/2014/main" val="1336363568"/>
                    </a:ext>
                  </a:extLst>
                </a:gridCol>
                <a:gridCol w="1812953">
                  <a:extLst>
                    <a:ext uri="{9D8B030D-6E8A-4147-A177-3AD203B41FA5}">
                      <a16:colId xmlns:a16="http://schemas.microsoft.com/office/drawing/2014/main" val="3980445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形式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最大受力位置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最大軸應力值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結構總重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83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屋架結構內含桁架系統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屋架下弦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15.041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en-US" altLang="zh-TW" sz="1800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P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265.26 kg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83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屋架結構下方加上水平桁架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ea typeface="微軟正黑體" panose="020B0604030504040204" pitchFamily="34" charset="-120"/>
                        </a:rPr>
                        <a:t>水平桁架上弦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24.019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322.24 kg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48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800" dirty="0">
                          <a:ea typeface="微軟正黑體" panose="020B0604030504040204" pitchFamily="34" charset="-120"/>
                        </a:rPr>
                        <a:t>屋架結構內含斜桁架系統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斜桁架下弦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19.011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293.58 kg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84653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A374363F-56A0-427B-A44D-2FE286C0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5534102"/>
            <a:ext cx="2696184" cy="122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498988F-18B6-48C4-B8A7-69A6262A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214" y="5532593"/>
            <a:ext cx="2803165" cy="1224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0356FF-6F72-43E8-884D-C7C496537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379" y="5497475"/>
            <a:ext cx="2826039" cy="1224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49C60F2-2B61-455C-A968-595026E5CAFD}"/>
              </a:ext>
            </a:extLst>
          </p:cNvPr>
          <p:cNvSpPr/>
          <p:nvPr/>
        </p:nvSpPr>
        <p:spPr>
          <a:xfrm>
            <a:off x="3286212" y="6410821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(1)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97A87F-7CC9-45DD-9877-96B0AB0BA861}"/>
              </a:ext>
            </a:extLst>
          </p:cNvPr>
          <p:cNvSpPr/>
          <p:nvPr/>
        </p:nvSpPr>
        <p:spPr>
          <a:xfrm>
            <a:off x="6041422" y="6422379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(2)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5914B-FA99-4D69-989A-D91376E7DD6A}"/>
              </a:ext>
            </a:extLst>
          </p:cNvPr>
          <p:cNvSpPr/>
          <p:nvPr/>
        </p:nvSpPr>
        <p:spPr>
          <a:xfrm>
            <a:off x="8844587" y="6394754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(3)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52553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4B8A5-B863-45E9-ACE6-EC25558AF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七、結構系統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6D5EF-11B0-4CC7-81EB-C0F0589A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482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七、結構系統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本次主要模擬風載重的部分</a:t>
            </a:r>
            <a:endParaRPr lang="en-US" altLang="zh-TW" sz="2200" dirty="0"/>
          </a:p>
          <a:p>
            <a:pPr>
              <a:lnSpc>
                <a:spcPct val="150000"/>
              </a:lnSpc>
            </a:pPr>
            <a:r>
              <a:rPr lang="zh-TW" altLang="en-US" sz="2200" dirty="0"/>
              <a:t>風向為</a:t>
            </a:r>
            <a:r>
              <a:rPr lang="en-US" altLang="zh-TW" sz="2200" dirty="0"/>
              <a:t>-X</a:t>
            </a:r>
            <a:r>
              <a:rPr lang="zh-TW" altLang="en-US" sz="2200" dirty="0"/>
              <a:t>方向</a:t>
            </a:r>
            <a:endParaRPr lang="en-US" altLang="zh-TW" sz="2200" dirty="0"/>
          </a:p>
          <a:p>
            <a:pPr>
              <a:lnSpc>
                <a:spcPct val="150000"/>
              </a:lnSpc>
            </a:pPr>
            <a:r>
              <a:rPr lang="zh-TW" altLang="en-US" sz="2200" dirty="0"/>
              <a:t>以</a:t>
            </a:r>
            <a:r>
              <a:rPr lang="en-US" altLang="zh-TW" sz="2200" dirty="0"/>
              <a:t>15</a:t>
            </a:r>
            <a:r>
              <a:rPr lang="zh-TW" altLang="en-US" sz="2200" dirty="0"/>
              <a:t>級風上限風速</a:t>
            </a:r>
            <a:r>
              <a:rPr lang="en-US" altLang="zh-TW" sz="2200" dirty="0"/>
              <a:t>50.9m/s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來模擬，作用在屋頂桿件的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力量為</a:t>
            </a:r>
            <a:r>
              <a:rPr lang="en-US" altLang="zh-TW" sz="2200" dirty="0"/>
              <a:t>168.37kg/m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045A3B-F893-4E9A-B854-B142FFDF5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04" y="1027906"/>
            <a:ext cx="6978307" cy="5804263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7C8F510B-A4E7-44FE-BA6C-62B813317A16}"/>
              </a:ext>
            </a:extLst>
          </p:cNvPr>
          <p:cNvSpPr/>
          <p:nvPr/>
        </p:nvSpPr>
        <p:spPr>
          <a:xfrm rot="11494753">
            <a:off x="9669576" y="2310134"/>
            <a:ext cx="1196709" cy="155106"/>
          </a:xfrm>
          <a:prstGeom prst="rightArrow">
            <a:avLst>
              <a:gd name="adj1" fmla="val 407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ED5476-60C0-4B60-A52A-E44213E1471E}"/>
              </a:ext>
            </a:extLst>
          </p:cNvPr>
          <p:cNvSpPr/>
          <p:nvPr/>
        </p:nvSpPr>
        <p:spPr>
          <a:xfrm rot="712433">
            <a:off x="10024285" y="19839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風向</a:t>
            </a:r>
          </a:p>
        </p:txBody>
      </p:sp>
    </p:spTree>
    <p:extLst>
      <p:ext uri="{BB962C8B-B14F-4D97-AF65-F5344CB8AC3E}">
        <p14:creationId xmlns:p14="http://schemas.microsoft.com/office/powerpoint/2010/main" val="3215509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七、結構系統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模擬三種形式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(1)</a:t>
            </a:r>
            <a:r>
              <a:rPr lang="zh-TW" altLang="en-US" sz="2400" dirty="0"/>
              <a:t> 不加桁架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(2)</a:t>
            </a:r>
            <a:r>
              <a:rPr lang="zh-TW" altLang="en-US" sz="2400" dirty="0"/>
              <a:t>短邊加桁架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(3)</a:t>
            </a:r>
            <a:r>
              <a:rPr lang="zh-TW" altLang="en-US" sz="2400" dirty="0"/>
              <a:t>長邊加桁架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88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045A3B-F893-4E9A-B854-B142FFDF5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218" y="1053737"/>
            <a:ext cx="6978307" cy="5804263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7C8F510B-A4E7-44FE-BA6C-62B813317A16}"/>
              </a:ext>
            </a:extLst>
          </p:cNvPr>
          <p:cNvSpPr/>
          <p:nvPr/>
        </p:nvSpPr>
        <p:spPr>
          <a:xfrm rot="11494753">
            <a:off x="9015235" y="2301746"/>
            <a:ext cx="1196709" cy="155106"/>
          </a:xfrm>
          <a:prstGeom prst="rightArrow">
            <a:avLst>
              <a:gd name="adj1" fmla="val 407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ED5476-60C0-4B60-A52A-E44213E1471E}"/>
              </a:ext>
            </a:extLst>
          </p:cNvPr>
          <p:cNvSpPr/>
          <p:nvPr/>
        </p:nvSpPr>
        <p:spPr>
          <a:xfrm rot="712433">
            <a:off x="9369944" y="19755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風向</a:t>
            </a:r>
          </a:p>
        </p:txBody>
      </p:sp>
    </p:spTree>
    <p:extLst>
      <p:ext uri="{BB962C8B-B14F-4D97-AF65-F5344CB8AC3E}">
        <p14:creationId xmlns:p14="http://schemas.microsoft.com/office/powerpoint/2010/main" val="7120855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七、結構系統</a:t>
            </a:r>
            <a:r>
              <a:rPr lang="en-US" altLang="zh-TW" sz="3600" dirty="0">
                <a:latin typeface="微軟正黑體" panose="020B0604030504040204" pitchFamily="34" charset="-120"/>
              </a:rPr>
              <a:t>-1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右圖為不加桁架之軸力圖</a:t>
            </a:r>
            <a:endParaRPr lang="en-US" altLang="zh-TW" sz="2200" dirty="0"/>
          </a:p>
          <a:p>
            <a:pPr>
              <a:lnSpc>
                <a:spcPct val="150000"/>
              </a:lnSpc>
            </a:pPr>
            <a:r>
              <a:rPr lang="zh-TW" altLang="en-US" sz="2200" dirty="0"/>
              <a:t>此結構受力最大的桿件在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後側屋架下弦，所受軸力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為</a:t>
            </a:r>
            <a:r>
              <a:rPr lang="en-US" altLang="zh-TW" sz="2200" dirty="0"/>
              <a:t>88.672kN</a:t>
            </a:r>
            <a:r>
              <a:rPr lang="zh-TW" altLang="en-US" sz="2200" dirty="0"/>
              <a:t>，經換算後為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</a:t>
            </a:r>
            <a:r>
              <a:rPr lang="en-US" altLang="zh-TW" sz="2200" dirty="0"/>
              <a:t>143MPa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36B717-9EFA-4CBC-B9CF-C0907CF2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99" y="1027906"/>
            <a:ext cx="6723205" cy="53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0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二、單元件：柱</a:t>
            </a:r>
            <a:r>
              <a:rPr lang="en-US" altLang="zh-TW" sz="3600" dirty="0">
                <a:latin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</a:rPr>
              <a:t>方鋼</a:t>
            </a:r>
            <a:r>
              <a:rPr lang="en-US" altLang="zh-TW" sz="3600" dirty="0">
                <a:latin typeface="微軟正黑體" panose="020B0604030504040204" pitchFamily="34" charset="-12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1.</a:t>
            </a:r>
            <a:r>
              <a:rPr lang="zh-TW" altLang="en-US" sz="2400" dirty="0"/>
              <a:t>方鋼：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邊界條件：柱底部為</a:t>
            </a:r>
            <a:r>
              <a:rPr lang="en-US" altLang="zh-TW" sz="2400" dirty="0"/>
              <a:t>fixed(</a:t>
            </a:r>
            <a:r>
              <a:rPr lang="zh-TW" altLang="en-US" sz="2400" dirty="0"/>
              <a:t>限制轉動及位移</a:t>
            </a:r>
            <a:r>
              <a:rPr lang="en-US" altLang="zh-TW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模擬結果：當柱頂施加約</a:t>
            </a:r>
            <a:r>
              <a:rPr lang="en-US" altLang="zh-TW" sz="2400" dirty="0"/>
              <a:t>29.732</a:t>
            </a:r>
            <a:r>
              <a:rPr lang="zh-TW" altLang="en-US" sz="2400" dirty="0"/>
              <a:t>公噸的向下載重時，該柱所受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                      最大應力恰達降伏強度</a:t>
            </a:r>
            <a:r>
              <a:rPr lang="en-US" altLang="zh-TW" sz="2400" dirty="0"/>
              <a:t>(230MPa)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換算：平均每公斤的材料可以支撐</a:t>
            </a:r>
            <a:r>
              <a:rPr lang="en-US" altLang="zh-TW" sz="2400" dirty="0"/>
              <a:t>1.736</a:t>
            </a:r>
            <a:r>
              <a:rPr lang="zh-TW" altLang="en-US" sz="2400" dirty="0"/>
              <a:t>公噸的載重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EC1372-AC1E-453F-86A4-3A686104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237" y="509427"/>
            <a:ext cx="2184565" cy="584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377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七、結構系統</a:t>
            </a:r>
            <a:r>
              <a:rPr lang="en-US" altLang="zh-TW" sz="3600" dirty="0">
                <a:latin typeface="微軟正黑體" panose="020B0604030504040204" pitchFamily="34" charset="-120"/>
              </a:rPr>
              <a:t>-2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右圖為長邊加桁架之軸力圖</a:t>
            </a:r>
            <a:endParaRPr lang="en-US" altLang="zh-TW" sz="2200" dirty="0"/>
          </a:p>
          <a:p>
            <a:pPr>
              <a:lnSpc>
                <a:spcPct val="150000"/>
              </a:lnSpc>
            </a:pPr>
            <a:r>
              <a:rPr lang="zh-TW" altLang="en-US" sz="2200" dirty="0"/>
              <a:t>此結構受力最大的桿件在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前側桁架下弦，所受軸力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為</a:t>
            </a:r>
            <a:r>
              <a:rPr lang="en-US" altLang="zh-TW" sz="2200" dirty="0"/>
              <a:t>-71.808kN</a:t>
            </a:r>
            <a:r>
              <a:rPr lang="zh-TW" altLang="en-US" sz="2200" dirty="0"/>
              <a:t>，經換算後為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</a:t>
            </a:r>
            <a:r>
              <a:rPr lang="en-US" altLang="zh-TW" sz="2200" dirty="0"/>
              <a:t>115.82MPa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90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266A6B-E9DB-4530-8A28-DF796E7D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14" y="1027906"/>
            <a:ext cx="6795885" cy="53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583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七、結構系統</a:t>
            </a:r>
            <a:r>
              <a:rPr lang="en-US" altLang="zh-TW" sz="3600" dirty="0">
                <a:latin typeface="微軟正黑體" panose="020B0604030504040204" pitchFamily="34" charset="-120"/>
              </a:rPr>
              <a:t>-3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右圖為短邊加桁架之軸力圖</a:t>
            </a:r>
            <a:endParaRPr lang="en-US" altLang="zh-TW" sz="2200" dirty="0"/>
          </a:p>
          <a:p>
            <a:pPr>
              <a:lnSpc>
                <a:spcPct val="150000"/>
              </a:lnSpc>
            </a:pPr>
            <a:r>
              <a:rPr lang="zh-TW" altLang="en-US" sz="2200" dirty="0"/>
              <a:t>此結構受力最大的桿件在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後側屋架下弦，所受軸力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為</a:t>
            </a:r>
            <a:r>
              <a:rPr lang="en-US" altLang="zh-TW" sz="2200" dirty="0"/>
              <a:t>81.534kN</a:t>
            </a:r>
            <a:r>
              <a:rPr lang="zh-TW" altLang="en-US" sz="2200" dirty="0"/>
              <a:t>，經換算後為</a:t>
            </a:r>
            <a:endParaRPr lang="en-US" altLang="zh-TW" sz="2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200" dirty="0"/>
              <a:t>    </a:t>
            </a:r>
            <a:r>
              <a:rPr lang="en-US" altLang="zh-TW" sz="2200" dirty="0"/>
              <a:t>131.5MPa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91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65E40C-23AF-4772-806A-95402186A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71" y="1460500"/>
            <a:ext cx="6159029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382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七、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結構系統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946"/>
            <a:ext cx="10515600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200" dirty="0"/>
              <a:t>1.</a:t>
            </a:r>
            <a:r>
              <a:rPr lang="zh-TW" altLang="en-US" sz="2200" dirty="0"/>
              <a:t> </a:t>
            </a:r>
            <a:r>
              <a:rPr lang="zh-TW" altLang="en-US" sz="2000" dirty="0"/>
              <a:t>根據模擬結果，當風向與桁架平行時，有顯著效果，屋架受力明顯降低許多，並且成功地將受力傳遞至桁架上，使受力最大桿件變成在桁架上。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2.</a:t>
            </a:r>
            <a:r>
              <a:rPr lang="zh-TW" altLang="en-US" sz="2000" dirty="0"/>
              <a:t> 而風向與桁架垂直時，效果並不好，原因是桁架受力是以軸力為主，桁架方向垂直於風向時，桁架受力來自於側面，較難增加結構強度。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92</a:t>
            </a:fld>
            <a:endParaRPr lang="zh-TW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44EE12A-0F69-4CED-9D07-BF8A40822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926723"/>
              </p:ext>
            </p:extLst>
          </p:nvPr>
        </p:nvGraphicFramePr>
        <p:xfrm>
          <a:off x="2032000" y="365080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654296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302548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36363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形式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最大受力位置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最大軸應力值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83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不加桁架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後側屋架下弦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143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 err="1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en-US" altLang="zh-TW" sz="1800" dirty="0" err="1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p</a:t>
                      </a:r>
                      <a:r>
                        <a:rPr lang="en-US" altLang="zh-TW" dirty="0" err="1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83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加桁架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與風向平行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前側桁架下弦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115.82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48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加桁架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與風向垂直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後側屋架下弦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131.5</a:t>
                      </a:r>
                      <a:r>
                        <a:rPr lang="zh-TW" altLang="en-US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ysClr val="windowText" lastClr="000000"/>
                          </a:solidFill>
                          <a:ea typeface="微軟正黑體" panose="020B0604030504040204" pitchFamily="34" charset="-120"/>
                        </a:rPr>
                        <a:t>MPa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846532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88A1920E-E70D-41AE-BB49-F136557C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138" y="5253241"/>
            <a:ext cx="1938525" cy="15465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79415B-E969-4A05-B9D2-4F67075B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336" y="5262600"/>
            <a:ext cx="1968017" cy="154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7BFCCD9-8FF9-40AB-932A-A8B7FE185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026" y="5251753"/>
            <a:ext cx="1947400" cy="154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D1DCA0-D3B6-46F1-9828-3DB0DE23B9EC}"/>
              </a:ext>
            </a:extLst>
          </p:cNvPr>
          <p:cNvSpPr/>
          <p:nvPr/>
        </p:nvSpPr>
        <p:spPr>
          <a:xfrm>
            <a:off x="3286212" y="6410821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(1)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DEA97D-499E-4599-A9E8-81F0FB0F049A}"/>
              </a:ext>
            </a:extLst>
          </p:cNvPr>
          <p:cNvSpPr/>
          <p:nvPr/>
        </p:nvSpPr>
        <p:spPr>
          <a:xfrm>
            <a:off x="5942902" y="6404377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(2)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14F274-312D-4938-B190-09478F4FEC51}"/>
              </a:ext>
            </a:extLst>
          </p:cNvPr>
          <p:cNvSpPr/>
          <p:nvPr/>
        </p:nvSpPr>
        <p:spPr>
          <a:xfrm>
            <a:off x="8610600" y="6417797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ea typeface="微軟正黑體" panose="020B0604030504040204" pitchFamily="34" charset="-120"/>
              </a:rPr>
              <a:t>(3)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37578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八、結論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946"/>
            <a:ext cx="10515600" cy="4895850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200" dirty="0"/>
              <a:t>柱的模擬結果，雙</a:t>
            </a:r>
            <a:r>
              <a:rPr lang="en-US" altLang="zh-TW" sz="2200" dirty="0"/>
              <a:t>C</a:t>
            </a:r>
            <a:r>
              <a:rPr lang="zh-TW" altLang="en-US" sz="2200" dirty="0"/>
              <a:t>型鋼的最佳組合為</a:t>
            </a:r>
            <a:r>
              <a:rPr lang="en-US" altLang="zh-TW" sz="2200" dirty="0"/>
              <a:t>H</a:t>
            </a:r>
            <a:r>
              <a:rPr lang="zh-TW" altLang="en-US" sz="2200" dirty="0"/>
              <a:t>型，沒有加任何墊片的型式</a:t>
            </a:r>
            <a:r>
              <a:rPr lang="en-US" altLang="zh-TW" sz="2200" dirty="0"/>
              <a:t>(</a:t>
            </a:r>
            <a:r>
              <a:rPr lang="zh-TW" altLang="en-US" sz="2200" dirty="0"/>
              <a:t>可承受</a:t>
            </a:r>
            <a:r>
              <a:rPr lang="en-US" altLang="zh-TW" sz="2200" dirty="0"/>
              <a:t>2829kg/</a:t>
            </a:r>
            <a:r>
              <a:rPr lang="zh-TW" altLang="en-US" sz="2200" dirty="0"/>
              <a:t>每公斤材料</a:t>
            </a:r>
            <a:r>
              <a:rPr lang="en-US" altLang="zh-TW" sz="2200" dirty="0"/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200" dirty="0"/>
              <a:t>樑的模擬結果，雙</a:t>
            </a:r>
            <a:r>
              <a:rPr lang="en-US" altLang="zh-TW" sz="2200" dirty="0"/>
              <a:t>C</a:t>
            </a:r>
            <a:r>
              <a:rPr lang="zh-TW" altLang="en-US" sz="2200" dirty="0"/>
              <a:t>型鋼的最佳組合為中間夾</a:t>
            </a:r>
            <a:r>
              <a:rPr lang="en-US" altLang="zh-TW" sz="2200" dirty="0"/>
              <a:t>C</a:t>
            </a:r>
            <a:r>
              <a:rPr lang="zh-TW" altLang="en-US" sz="2200" dirty="0"/>
              <a:t>型鋼的型式</a:t>
            </a:r>
            <a:r>
              <a:rPr lang="en-US" altLang="zh-TW" sz="2200" dirty="0"/>
              <a:t>(</a:t>
            </a:r>
            <a:r>
              <a:rPr lang="zh-TW" altLang="en-US" sz="2200" dirty="0"/>
              <a:t>可承受</a:t>
            </a:r>
            <a:r>
              <a:rPr lang="en-US" altLang="zh-TW" sz="2200" dirty="0"/>
              <a:t>278kg/</a:t>
            </a:r>
            <a:r>
              <a:rPr lang="zh-TW" altLang="en-US" sz="2200" dirty="0"/>
              <a:t>每公斤材料</a:t>
            </a:r>
            <a:r>
              <a:rPr lang="en-US" altLang="zh-TW" sz="2200" dirty="0"/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200" dirty="0"/>
              <a:t>柱的試驗結果，雙</a:t>
            </a:r>
            <a:r>
              <a:rPr lang="en-US" altLang="zh-TW" sz="2200" dirty="0"/>
              <a:t>C</a:t>
            </a:r>
            <a:r>
              <a:rPr lang="zh-TW" altLang="en-US" sz="2200" dirty="0"/>
              <a:t>型鋼的最佳組合為</a:t>
            </a:r>
            <a:r>
              <a:rPr lang="en-US" altLang="zh-TW" sz="2200" dirty="0"/>
              <a:t>H</a:t>
            </a:r>
            <a:r>
              <a:rPr lang="zh-TW" altLang="en-US" sz="2200" dirty="0"/>
              <a:t>型，沒有加任何墊片的型式</a:t>
            </a:r>
            <a:r>
              <a:rPr lang="en-US" altLang="zh-TW" sz="2200" dirty="0"/>
              <a:t>(</a:t>
            </a:r>
            <a:r>
              <a:rPr lang="zh-TW" altLang="en-US" sz="2200" dirty="0"/>
              <a:t>可承受</a:t>
            </a:r>
            <a:r>
              <a:rPr lang="en-US" altLang="zh-TW" sz="2200" dirty="0"/>
              <a:t>2360kg/</a:t>
            </a:r>
            <a:r>
              <a:rPr lang="zh-TW" altLang="en-US" sz="2200" dirty="0"/>
              <a:t>每公斤材料</a:t>
            </a:r>
            <a:r>
              <a:rPr lang="en-US" altLang="zh-TW" sz="2200" dirty="0"/>
              <a:t>)</a:t>
            </a:r>
            <a:r>
              <a:rPr lang="zh-TW" altLang="en-US" sz="2200" dirty="0"/>
              <a:t>，與模擬結果相符。</a:t>
            </a:r>
            <a:endParaRPr lang="en-US" altLang="zh-TW" sz="22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200" dirty="0"/>
              <a:t>樑的試驗結果，雙</a:t>
            </a:r>
            <a:r>
              <a:rPr lang="en-US" altLang="zh-TW" sz="2200" dirty="0"/>
              <a:t>C</a:t>
            </a:r>
            <a:r>
              <a:rPr lang="zh-TW" altLang="en-US" sz="2200" dirty="0"/>
              <a:t>型鋼的最佳組合為長方形的型式</a:t>
            </a:r>
            <a:r>
              <a:rPr lang="en-US" altLang="zh-TW" sz="2200" dirty="0"/>
              <a:t>(</a:t>
            </a:r>
            <a:r>
              <a:rPr lang="zh-TW" altLang="en-US" sz="2200" dirty="0"/>
              <a:t>可承受</a:t>
            </a:r>
            <a:r>
              <a:rPr lang="en-US" altLang="zh-TW" sz="2200" dirty="0"/>
              <a:t>331kg/</a:t>
            </a:r>
            <a:r>
              <a:rPr lang="zh-TW" altLang="en-US" sz="2200" dirty="0"/>
              <a:t>每公斤材料</a:t>
            </a:r>
            <a:r>
              <a:rPr lang="en-US" altLang="zh-TW" sz="2200" dirty="0"/>
              <a:t>)</a:t>
            </a:r>
            <a:r>
              <a:rPr lang="zh-TW" altLang="en-US" sz="2200" dirty="0"/>
              <a:t>，與模擬結果不一樣的原因在於，在螺栓外部有套上短圓管提供支撐，因此強度提升。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zh-TW" sz="2200" dirty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643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81A50-8DAF-4B90-93F6-1323550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</a:rPr>
              <a:t>八、結論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D04B4D-22C4-4824-A7FF-61FC9640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946"/>
            <a:ext cx="10515600" cy="489585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zh-TW" altLang="en-US" sz="2200" dirty="0"/>
              <a:t>水平桁架的部分，適時改變腹桿角度、改變材料強度及厚度，可以使整體的受力較為平均。</a:t>
            </a:r>
            <a:endParaRPr lang="en-US" altLang="zh-TW" sz="2200" dirty="0"/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zh-TW" altLang="en-US" sz="2200" dirty="0"/>
              <a:t>單斜桁架的部分，屋架內含桁架的型式，效果最佳。</a:t>
            </a:r>
            <a:endParaRPr lang="en-US" altLang="zh-TW" sz="2200" dirty="0"/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zh-TW" altLang="en-US" sz="2200" dirty="0"/>
              <a:t>整體結構，當桁架與風向平行時，桁架可以有效降低所有桿件的軸應力值。</a:t>
            </a:r>
            <a:endParaRPr lang="en-US" altLang="zh-TW" sz="2200" dirty="0"/>
          </a:p>
          <a:p>
            <a:pPr marL="457200" indent="-457200">
              <a:lnSpc>
                <a:spcPct val="150000"/>
              </a:lnSpc>
              <a:buAutoNum type="arabicPeriod" startAt="5"/>
            </a:pPr>
            <a:endParaRPr lang="en-US" altLang="zh-TW" sz="2200" dirty="0"/>
          </a:p>
          <a:p>
            <a:pPr marL="457200" indent="-457200">
              <a:lnSpc>
                <a:spcPct val="150000"/>
              </a:lnSpc>
              <a:buAutoNum type="arabicPeriod" startAt="5"/>
            </a:pPr>
            <a:endParaRPr lang="en-US" altLang="zh-TW" sz="22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B6E432-2EA7-4D28-A533-FFFFEC64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4BF76-9D3D-49AB-9767-2519055A647A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555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帶狀">
  <a:themeElements>
    <a:clrScheme name="跑馬燈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帶狀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帶狀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7CF026C-957E-4F4E-893C-D02C23AB631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21294</TotalTime>
  <Words>7263</Words>
  <Application>Microsoft Office PowerPoint</Application>
  <PresentationFormat>寬螢幕</PresentationFormat>
  <Paragraphs>1066</Paragraphs>
  <Slides>94</Slides>
  <Notes>85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94</vt:i4>
      </vt:variant>
    </vt:vector>
  </HeadingPairs>
  <TitlesOfParts>
    <vt:vector size="104" baseType="lpstr">
      <vt:lpstr>微軟正黑體</vt:lpstr>
      <vt:lpstr>Arial</vt:lpstr>
      <vt:lpstr>Calibri</vt:lpstr>
      <vt:lpstr>Calibri Light</vt:lpstr>
      <vt:lpstr>Corbel</vt:lpstr>
      <vt:lpstr>Times New Roman</vt:lpstr>
      <vt:lpstr>Wingdings</vt:lpstr>
      <vt:lpstr>1_帶狀</vt:lpstr>
      <vt:lpstr>Office 佈景主題</vt:lpstr>
      <vt:lpstr>回顧</vt:lpstr>
      <vt:lpstr>農業設施連結機構形狀優化技術報告  金屬工業研究發展中心 報告人：顏立恆 報告日期：2019年11月28日</vt:lpstr>
      <vt:lpstr>簡報大綱</vt:lpstr>
      <vt:lpstr>一、前言</vt:lpstr>
      <vt:lpstr>二、單元件：柱</vt:lpstr>
      <vt:lpstr>二、單元件：柱</vt:lpstr>
      <vt:lpstr>二、單元件：柱(方鋼)</vt:lpstr>
      <vt:lpstr>二、單元件：柱(方鋼)</vt:lpstr>
      <vt:lpstr>二、單元件：柱(方鋼)</vt:lpstr>
      <vt:lpstr>二、單元件：柱(方鋼)</vt:lpstr>
      <vt:lpstr>二、單元件：柱(輕型H型鋼)</vt:lpstr>
      <vt:lpstr>二、單元件：柱(輕型H型鋼)</vt:lpstr>
      <vt:lpstr>二、單元件：柱(雙C型鋼-型1)</vt:lpstr>
      <vt:lpstr>二、單元件：柱(雙C型鋼-型1)</vt:lpstr>
      <vt:lpstr>二、單元件：柱(雙C型鋼-型2)</vt:lpstr>
      <vt:lpstr>二、單元件：柱(雙C型鋼-型2)</vt:lpstr>
      <vt:lpstr>二、單元件：柱(雙C型鋼-型3)</vt:lpstr>
      <vt:lpstr>二、單元件：柱(雙C型鋼-型3)</vt:lpstr>
      <vt:lpstr>二、單元件：柱(雙C型鋼-型4)</vt:lpstr>
      <vt:lpstr>二、單元件：柱(雙C型鋼-型4)</vt:lpstr>
      <vt:lpstr>二、單元件：柱(雙C型鋼-型5)</vt:lpstr>
      <vt:lpstr>二、單元件：柱(雙C型鋼-型5)</vt:lpstr>
      <vt:lpstr>二、單元件：柱</vt:lpstr>
      <vt:lpstr>二、單元件：柱</vt:lpstr>
      <vt:lpstr>三、單元件：樑</vt:lpstr>
      <vt:lpstr>三、單元件：樑</vt:lpstr>
      <vt:lpstr>三、單元件：樑(方鋼)</vt:lpstr>
      <vt:lpstr>三、單元件：樑(方鋼)</vt:lpstr>
      <vt:lpstr>三、單元件：樑(輕型H型鋼)</vt:lpstr>
      <vt:lpstr>三、單元件：樑(輕型H型鋼)</vt:lpstr>
      <vt:lpstr>三、單元件：樑(雙C型鋼-型1)</vt:lpstr>
      <vt:lpstr>三、單元件：樑(雙C型鋼-型1)</vt:lpstr>
      <vt:lpstr>三、單元件：樑(雙C型鋼-型2)</vt:lpstr>
      <vt:lpstr>三、單元件：樑(雙C型鋼-型2)</vt:lpstr>
      <vt:lpstr>三、單元件：樑(雙C型鋼-型3)</vt:lpstr>
      <vt:lpstr>三、單元件：樑(雙C型鋼-型3)</vt:lpstr>
      <vt:lpstr>三、單元件：樑(雙C型鋼-型4)</vt:lpstr>
      <vt:lpstr>三、單元件：樑(雙C型鋼-型4)</vt:lpstr>
      <vt:lpstr>三、單元件：樑(雙C型鋼-型5)</vt:lpstr>
      <vt:lpstr>三、單元件：樑(雙C型鋼-型5)</vt:lpstr>
      <vt:lpstr>三、單元件：樑</vt:lpstr>
      <vt:lpstr>三、單元件：樑</vt:lpstr>
      <vt:lpstr>四、力學試驗</vt:lpstr>
      <vt:lpstr>四、力學試驗</vt:lpstr>
      <vt:lpstr>四、力學試驗(抗壓試驗)</vt:lpstr>
      <vt:lpstr>四、力學試驗(抗壓試驗-1)</vt:lpstr>
      <vt:lpstr>四、力學試驗(抗壓試驗-2)</vt:lpstr>
      <vt:lpstr>四、力學試驗(抗壓試驗-3)</vt:lpstr>
      <vt:lpstr>四、力學試驗(抗壓試驗-4)</vt:lpstr>
      <vt:lpstr>四、力學試驗(抗壓試驗-5)</vt:lpstr>
      <vt:lpstr>四、力學試驗(抗壓試驗-6)</vt:lpstr>
      <vt:lpstr>四、力學試驗(抗壓試驗-7)</vt:lpstr>
      <vt:lpstr>四、力學試驗(抗壓試驗)</vt:lpstr>
      <vt:lpstr>四、力學試驗(彎曲試驗)</vt:lpstr>
      <vt:lpstr>四、力學試驗(彎曲試驗-1)</vt:lpstr>
      <vt:lpstr>四、力學試驗(彎曲試驗-2)</vt:lpstr>
      <vt:lpstr>四、力學試驗(彎曲試驗-3)</vt:lpstr>
      <vt:lpstr>四、力學試驗(彎曲試驗-4)</vt:lpstr>
      <vt:lpstr>四、力學試驗(彎曲試驗-5)</vt:lpstr>
      <vt:lpstr>四、力學試驗(彎曲試驗-6)</vt:lpstr>
      <vt:lpstr>四、力學試驗(彎曲試驗-7)</vt:lpstr>
      <vt:lpstr>四、力學試驗(彎曲試驗)</vt:lpstr>
      <vt:lpstr>五、水平桁架</vt:lpstr>
      <vt:lpstr>五、水平桁架(改變腹桿角度)</vt:lpstr>
      <vt:lpstr>五、水平桁架(改變腹桿角度127度)</vt:lpstr>
      <vt:lpstr>五、水平桁架(改變腹桿角度90度)</vt:lpstr>
      <vt:lpstr>五、水平桁架(改變腹桿角度53度)</vt:lpstr>
      <vt:lpstr>五、水平桁架(改變腹桿角度)</vt:lpstr>
      <vt:lpstr>五、水平桁架(改變腹桿角度)</vt:lpstr>
      <vt:lpstr>五、水平桁架(優化設計-1)</vt:lpstr>
      <vt:lpstr>五、水平桁架(優化設計-1)</vt:lpstr>
      <vt:lpstr>五、水平桁架(優化設計-2)</vt:lpstr>
      <vt:lpstr>五、水平桁架(優化設計-3)</vt:lpstr>
      <vt:lpstr>五、水平桁架(優化設計)</vt:lpstr>
      <vt:lpstr>五、水平桁架(跨距與高度關係)</vt:lpstr>
      <vt:lpstr>五、水平桁架(跨距與高度關係-50cm)</vt:lpstr>
      <vt:lpstr>五、水平桁架(跨距與高度關係-60cm)</vt:lpstr>
      <vt:lpstr>五、水平桁架(跨距與高度關係-70cm)</vt:lpstr>
      <vt:lpstr>五、水平桁架(跨距與高度關係)</vt:lpstr>
      <vt:lpstr>六、單斜桁架</vt:lpstr>
      <vt:lpstr>六、單斜桁架</vt:lpstr>
      <vt:lpstr>六、單斜桁架</vt:lpstr>
      <vt:lpstr>六、單斜桁架</vt:lpstr>
      <vt:lpstr>六、單斜桁架</vt:lpstr>
      <vt:lpstr>六、單斜桁架</vt:lpstr>
      <vt:lpstr>六、單斜桁架</vt:lpstr>
      <vt:lpstr>七、結構系統</vt:lpstr>
      <vt:lpstr>七、結構系統</vt:lpstr>
      <vt:lpstr>七、結構系統</vt:lpstr>
      <vt:lpstr>七、結構系統-1</vt:lpstr>
      <vt:lpstr>七、結構系統-2</vt:lpstr>
      <vt:lpstr>七、結構系統-3</vt:lpstr>
      <vt:lpstr>七、結構系統</vt:lpstr>
      <vt:lpstr>八、結論</vt:lpstr>
      <vt:lpstr>八、結論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顏立恆工作日報</dc:title>
  <dc:creator>顏立恆</dc:creator>
  <cp:lastModifiedBy>立恆 顏</cp:lastModifiedBy>
  <cp:revision>667</cp:revision>
  <cp:lastPrinted>2019-11-27T11:09:56Z</cp:lastPrinted>
  <dcterms:created xsi:type="dcterms:W3CDTF">2019-09-04T00:52:35Z</dcterms:created>
  <dcterms:modified xsi:type="dcterms:W3CDTF">2019-11-28T03:12:11Z</dcterms:modified>
</cp:coreProperties>
</file>